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7" r:id="rId5"/>
  </p:sldMasterIdLst>
  <p:notesMasterIdLst>
    <p:notesMasterId r:id="rId19"/>
  </p:notesMasterIdLst>
  <p:sldIdLst>
    <p:sldId id="2146845795" r:id="rId6"/>
    <p:sldId id="2146845802" r:id="rId7"/>
    <p:sldId id="2146845941" r:id="rId8"/>
    <p:sldId id="2146845963" r:id="rId9"/>
    <p:sldId id="2146846008" r:id="rId10"/>
    <p:sldId id="2146846009" r:id="rId11"/>
    <p:sldId id="2146845942" r:id="rId12"/>
    <p:sldId id="2146846004" r:id="rId13"/>
    <p:sldId id="2146845998" r:id="rId14"/>
    <p:sldId id="2146846005" r:id="rId15"/>
    <p:sldId id="2146846001" r:id="rId16"/>
    <p:sldId id="2146846007" r:id="rId17"/>
    <p:sldId id="214684600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23"/>
    <a:srgbClr val="2F5597"/>
    <a:srgbClr val="AA2691"/>
    <a:srgbClr val="FFCD00"/>
    <a:srgbClr val="0CE8F7"/>
    <a:srgbClr val="1BC4B5"/>
    <a:srgbClr val="2BE1D6"/>
    <a:srgbClr val="2E3193"/>
    <a:srgbClr val="0171BC"/>
    <a:srgbClr val="EA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/>
    <p:restoredTop sz="95278" autoAdjust="0"/>
  </p:normalViewPr>
  <p:slideViewPr>
    <p:cSldViewPr snapToGrid="0">
      <p:cViewPr varScale="1">
        <p:scale>
          <a:sx n="105" d="100"/>
          <a:sy n="105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B9AFC-50AF-4A3B-A2C6-6FE9AEE1B91D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E9BA515-3F60-4031-B6B7-DFBD11298E9E}">
      <dgm:prSet phldrT="[Text]" custT="1"/>
      <dgm:spPr/>
      <dgm:t>
        <a:bodyPr/>
        <a:lstStyle/>
        <a:p>
          <a:r>
            <a:rPr lang="en-IE" sz="2000" dirty="0"/>
            <a:t>Design</a:t>
          </a:r>
        </a:p>
      </dgm:t>
    </dgm:pt>
    <dgm:pt modelId="{E8384E3F-460B-4328-A7C3-CBD4309B33A7}" type="parTrans" cxnId="{FF56B308-130A-4A32-B013-A5BA3123FE36}">
      <dgm:prSet/>
      <dgm:spPr/>
      <dgm:t>
        <a:bodyPr/>
        <a:lstStyle/>
        <a:p>
          <a:endParaRPr lang="en-IE"/>
        </a:p>
      </dgm:t>
    </dgm:pt>
    <dgm:pt modelId="{C8A4AD23-FA17-4072-B815-BF4E1EABF3FF}" type="sibTrans" cxnId="{FF56B308-130A-4A32-B013-A5BA3123FE36}">
      <dgm:prSet/>
      <dgm:spPr/>
      <dgm:t>
        <a:bodyPr/>
        <a:lstStyle/>
        <a:p>
          <a:endParaRPr lang="en-IE"/>
        </a:p>
      </dgm:t>
    </dgm:pt>
    <dgm:pt modelId="{5485E3BA-DD60-4AB1-82C8-24745DE7E012}">
      <dgm:prSet phldrT="[Text]" custT="1"/>
      <dgm:spPr/>
      <dgm:t>
        <a:bodyPr anchor="ctr"/>
        <a:lstStyle/>
        <a:p>
          <a:pPr algn="r">
            <a:buNone/>
          </a:pPr>
          <a:r>
            <a:rPr lang="en-IE" sz="1600" dirty="0"/>
            <a:t>~ 2%</a:t>
          </a:r>
        </a:p>
      </dgm:t>
    </dgm:pt>
    <dgm:pt modelId="{093D14C7-ADAE-4EBC-864C-D5D0B6DF5F23}" type="parTrans" cxnId="{B61EB85F-41FF-4AC2-8F77-CA579880DB15}">
      <dgm:prSet/>
      <dgm:spPr/>
      <dgm:t>
        <a:bodyPr/>
        <a:lstStyle/>
        <a:p>
          <a:endParaRPr lang="en-IE"/>
        </a:p>
      </dgm:t>
    </dgm:pt>
    <dgm:pt modelId="{7B037E73-3316-4A59-9397-7AF9F259096C}" type="sibTrans" cxnId="{B61EB85F-41FF-4AC2-8F77-CA579880DB15}">
      <dgm:prSet/>
      <dgm:spPr/>
      <dgm:t>
        <a:bodyPr/>
        <a:lstStyle/>
        <a:p>
          <a:endParaRPr lang="en-IE"/>
        </a:p>
      </dgm:t>
    </dgm:pt>
    <dgm:pt modelId="{3969F6D8-48DC-4F90-A65A-0A5C6C09C7E4}">
      <dgm:prSet phldrT="[Text]" custT="1"/>
      <dgm:spPr/>
      <dgm:t>
        <a:bodyPr/>
        <a:lstStyle/>
        <a:p>
          <a:r>
            <a:rPr lang="en-IE" sz="2000" dirty="0"/>
            <a:t>Packaging</a:t>
          </a:r>
        </a:p>
      </dgm:t>
    </dgm:pt>
    <dgm:pt modelId="{E73C3D06-5777-4326-A6AE-DB1425562B71}" type="parTrans" cxnId="{7007BF7D-CC11-4A5E-8E62-B8BFD0DB7522}">
      <dgm:prSet/>
      <dgm:spPr/>
      <dgm:t>
        <a:bodyPr/>
        <a:lstStyle/>
        <a:p>
          <a:endParaRPr lang="en-IE"/>
        </a:p>
      </dgm:t>
    </dgm:pt>
    <dgm:pt modelId="{9CD1165E-EE37-4F1F-ABB2-9AB064B1F0EC}" type="sibTrans" cxnId="{7007BF7D-CC11-4A5E-8E62-B8BFD0DB7522}">
      <dgm:prSet/>
      <dgm:spPr/>
      <dgm:t>
        <a:bodyPr/>
        <a:lstStyle/>
        <a:p>
          <a:endParaRPr lang="en-IE"/>
        </a:p>
      </dgm:t>
    </dgm:pt>
    <dgm:pt modelId="{41DFAB1E-8C8F-43E6-9843-3DF18EB6FAF9}">
      <dgm:prSet phldrT="[Text]" custT="1"/>
      <dgm:spPr/>
      <dgm:t>
        <a:bodyPr anchor="ctr"/>
        <a:lstStyle/>
        <a:p>
          <a:pPr algn="r">
            <a:buNone/>
          </a:pPr>
          <a:r>
            <a:rPr lang="en-IE" sz="1600" dirty="0"/>
            <a:t>~ 43%</a:t>
          </a:r>
        </a:p>
      </dgm:t>
    </dgm:pt>
    <dgm:pt modelId="{39C89999-3585-4F99-9F3F-C39FEEAE2470}" type="parTrans" cxnId="{6827F7F9-8EC4-45A6-B0B2-60FAA6FCD266}">
      <dgm:prSet/>
      <dgm:spPr/>
      <dgm:t>
        <a:bodyPr/>
        <a:lstStyle/>
        <a:p>
          <a:endParaRPr lang="en-IE"/>
        </a:p>
      </dgm:t>
    </dgm:pt>
    <dgm:pt modelId="{21A55115-8A0C-4D55-850F-CA0607B9DD49}" type="sibTrans" cxnId="{6827F7F9-8EC4-45A6-B0B2-60FAA6FCD266}">
      <dgm:prSet/>
      <dgm:spPr/>
      <dgm:t>
        <a:bodyPr/>
        <a:lstStyle/>
        <a:p>
          <a:endParaRPr lang="en-IE"/>
        </a:p>
      </dgm:t>
    </dgm:pt>
    <dgm:pt modelId="{7E1ED3C3-8526-4CFD-AE85-2B17B12DADD1}">
      <dgm:prSet custT="1"/>
      <dgm:spPr/>
      <dgm:t>
        <a:bodyPr/>
        <a:lstStyle/>
        <a:p>
          <a:r>
            <a:rPr lang="en-IE" sz="2000" dirty="0"/>
            <a:t>Fabrication</a:t>
          </a:r>
        </a:p>
      </dgm:t>
    </dgm:pt>
    <dgm:pt modelId="{E0CF21EA-38BE-41DF-AB12-D59B5E887FAE}" type="parTrans" cxnId="{8358A7BB-C875-4F84-9328-89C26D503648}">
      <dgm:prSet/>
      <dgm:spPr/>
      <dgm:t>
        <a:bodyPr/>
        <a:lstStyle/>
        <a:p>
          <a:endParaRPr lang="en-IE"/>
        </a:p>
      </dgm:t>
    </dgm:pt>
    <dgm:pt modelId="{A472F4EF-54E9-43E2-B1FF-33AE0D414087}" type="sibTrans" cxnId="{8358A7BB-C875-4F84-9328-89C26D503648}">
      <dgm:prSet/>
      <dgm:spPr/>
      <dgm:t>
        <a:bodyPr/>
        <a:lstStyle/>
        <a:p>
          <a:endParaRPr lang="en-IE"/>
        </a:p>
      </dgm:t>
    </dgm:pt>
    <dgm:pt modelId="{52D40A55-E4FA-494F-8207-14D670357FA3}">
      <dgm:prSet custT="1"/>
      <dgm:spPr/>
      <dgm:t>
        <a:bodyPr anchor="ctr"/>
        <a:lstStyle/>
        <a:p>
          <a:pPr algn="r">
            <a:buNone/>
          </a:pPr>
          <a:r>
            <a:rPr lang="en-IE" sz="1600" dirty="0"/>
            <a:t>~ 4%</a:t>
          </a:r>
        </a:p>
      </dgm:t>
    </dgm:pt>
    <dgm:pt modelId="{EB2D135B-E8FE-4B34-AAAE-762D5DCF4900}" type="parTrans" cxnId="{D6A8EC2F-F355-4907-A905-AC8A17FAA51C}">
      <dgm:prSet/>
      <dgm:spPr/>
      <dgm:t>
        <a:bodyPr/>
        <a:lstStyle/>
        <a:p>
          <a:endParaRPr lang="en-IE"/>
        </a:p>
      </dgm:t>
    </dgm:pt>
    <dgm:pt modelId="{ABAD275D-87E4-4AB5-A9FA-535056D75ABC}" type="sibTrans" cxnId="{D6A8EC2F-F355-4907-A905-AC8A17FAA51C}">
      <dgm:prSet/>
      <dgm:spPr/>
      <dgm:t>
        <a:bodyPr/>
        <a:lstStyle/>
        <a:p>
          <a:endParaRPr lang="en-IE"/>
        </a:p>
      </dgm:t>
    </dgm:pt>
    <dgm:pt modelId="{A0D5515F-E15A-43BF-AA38-C70CEB09CC3E}">
      <dgm:prSet custT="1"/>
      <dgm:spPr/>
      <dgm:t>
        <a:bodyPr/>
        <a:lstStyle/>
        <a:p>
          <a:r>
            <a:rPr lang="en-IE" sz="2000" dirty="0"/>
            <a:t>Testing</a:t>
          </a:r>
        </a:p>
      </dgm:t>
    </dgm:pt>
    <dgm:pt modelId="{E465B3EC-7243-4AEE-9133-B0366BE86F6F}" type="parTrans" cxnId="{FBF22BDF-0782-4AB0-BF0C-8A00514E6ACB}">
      <dgm:prSet/>
      <dgm:spPr/>
      <dgm:t>
        <a:bodyPr/>
        <a:lstStyle/>
        <a:p>
          <a:endParaRPr lang="en-IE"/>
        </a:p>
      </dgm:t>
    </dgm:pt>
    <dgm:pt modelId="{C89ABABB-2B6E-4B27-996D-66825D264BF3}" type="sibTrans" cxnId="{FBF22BDF-0782-4AB0-BF0C-8A00514E6ACB}">
      <dgm:prSet/>
      <dgm:spPr/>
      <dgm:t>
        <a:bodyPr/>
        <a:lstStyle/>
        <a:p>
          <a:endParaRPr lang="en-IE"/>
        </a:p>
      </dgm:t>
    </dgm:pt>
    <dgm:pt modelId="{974A5071-C8AE-4E07-A7AA-AB3E3F44C298}">
      <dgm:prSet custT="1"/>
      <dgm:spPr/>
      <dgm:t>
        <a:bodyPr anchor="ctr"/>
        <a:lstStyle/>
        <a:p>
          <a:pPr algn="r">
            <a:buNone/>
          </a:pPr>
          <a:r>
            <a:rPr lang="en-IE" sz="1600" dirty="0"/>
            <a:t>~25 %</a:t>
          </a:r>
        </a:p>
      </dgm:t>
    </dgm:pt>
    <dgm:pt modelId="{30684C37-0983-47F3-B387-B073CC5C59A3}" type="parTrans" cxnId="{D323A78E-0E30-4584-8E55-64BF79B1E4B3}">
      <dgm:prSet/>
      <dgm:spPr/>
      <dgm:t>
        <a:bodyPr/>
        <a:lstStyle/>
        <a:p>
          <a:endParaRPr lang="en-IE"/>
        </a:p>
      </dgm:t>
    </dgm:pt>
    <dgm:pt modelId="{54E0F5A0-C429-45DC-A17B-387DE0562036}" type="sibTrans" cxnId="{D323A78E-0E30-4584-8E55-64BF79B1E4B3}">
      <dgm:prSet/>
      <dgm:spPr/>
      <dgm:t>
        <a:bodyPr/>
        <a:lstStyle/>
        <a:p>
          <a:endParaRPr lang="en-IE"/>
        </a:p>
      </dgm:t>
    </dgm:pt>
    <dgm:pt modelId="{5274F778-4148-4205-AE32-F0DAD91B8A51}">
      <dgm:prSet phldrT="[Text]" custT="1"/>
      <dgm:spPr/>
      <dgm:t>
        <a:bodyPr anchor="ctr"/>
        <a:lstStyle/>
        <a:p>
          <a:pPr algn="r">
            <a:buNone/>
          </a:pPr>
          <a:r>
            <a:rPr lang="en-IE" sz="1600"/>
            <a:t>7,000 employees</a:t>
          </a:r>
          <a:endParaRPr lang="en-IE" sz="1600" dirty="0"/>
        </a:p>
      </dgm:t>
    </dgm:pt>
    <dgm:pt modelId="{1DE65805-2D11-4E4A-A298-EC8C8235AA99}" type="parTrans" cxnId="{8CF912A3-9FB5-47C6-AB77-207FD6D92678}">
      <dgm:prSet/>
      <dgm:spPr/>
      <dgm:t>
        <a:bodyPr/>
        <a:lstStyle/>
        <a:p>
          <a:endParaRPr lang="en-IE"/>
        </a:p>
      </dgm:t>
    </dgm:pt>
    <dgm:pt modelId="{1BCA4C4F-B166-4B21-9D94-47D55CCCA9D6}" type="sibTrans" cxnId="{8CF912A3-9FB5-47C6-AB77-207FD6D92678}">
      <dgm:prSet/>
      <dgm:spPr/>
      <dgm:t>
        <a:bodyPr/>
        <a:lstStyle/>
        <a:p>
          <a:endParaRPr lang="en-IE"/>
        </a:p>
      </dgm:t>
    </dgm:pt>
    <dgm:pt modelId="{B838DC49-3910-404E-B0A0-E3828E19530A}">
      <dgm:prSet custT="1"/>
      <dgm:spPr/>
      <dgm:t>
        <a:bodyPr anchor="ctr"/>
        <a:lstStyle/>
        <a:p>
          <a:pPr algn="r">
            <a:buNone/>
          </a:pPr>
          <a:r>
            <a:rPr lang="en-IE" sz="1600" dirty="0"/>
            <a:t>14,000 employees</a:t>
          </a:r>
        </a:p>
      </dgm:t>
    </dgm:pt>
    <dgm:pt modelId="{9202214A-9607-40DE-9389-A8ECB4D580C6}" type="parTrans" cxnId="{2E291CDB-2E7F-416A-9A1A-C1E6A635F4A8}">
      <dgm:prSet/>
      <dgm:spPr/>
      <dgm:t>
        <a:bodyPr/>
        <a:lstStyle/>
        <a:p>
          <a:endParaRPr lang="en-IE"/>
        </a:p>
      </dgm:t>
    </dgm:pt>
    <dgm:pt modelId="{9D57D20C-8D0D-4C37-8AFF-68EDA3EB43CE}" type="sibTrans" cxnId="{2E291CDB-2E7F-416A-9A1A-C1E6A635F4A8}">
      <dgm:prSet/>
      <dgm:spPr/>
      <dgm:t>
        <a:bodyPr/>
        <a:lstStyle/>
        <a:p>
          <a:endParaRPr lang="en-IE"/>
        </a:p>
      </dgm:t>
    </dgm:pt>
    <dgm:pt modelId="{502E640C-ACFC-4165-8873-B12C8EBB051B}">
      <dgm:prSet phldrT="[Text]" custT="1"/>
      <dgm:spPr/>
      <dgm:t>
        <a:bodyPr anchor="ctr"/>
        <a:lstStyle/>
        <a:p>
          <a:pPr algn="r">
            <a:buNone/>
          </a:pPr>
          <a:r>
            <a:rPr lang="en-IE" sz="1600" dirty="0"/>
            <a:t>165,000 employees</a:t>
          </a:r>
        </a:p>
      </dgm:t>
    </dgm:pt>
    <dgm:pt modelId="{6F2E00C5-02F1-49FD-A5C3-8C5B1144DC43}" type="parTrans" cxnId="{F5AA2C67-6AF4-4AE1-B61F-AF7EF30CA3DA}">
      <dgm:prSet/>
      <dgm:spPr/>
      <dgm:t>
        <a:bodyPr/>
        <a:lstStyle/>
        <a:p>
          <a:endParaRPr lang="en-IE"/>
        </a:p>
      </dgm:t>
    </dgm:pt>
    <dgm:pt modelId="{D2D38163-BDCE-479F-86A7-C7164A199640}" type="sibTrans" cxnId="{F5AA2C67-6AF4-4AE1-B61F-AF7EF30CA3DA}">
      <dgm:prSet/>
      <dgm:spPr/>
      <dgm:t>
        <a:bodyPr/>
        <a:lstStyle/>
        <a:p>
          <a:endParaRPr lang="en-IE"/>
        </a:p>
      </dgm:t>
    </dgm:pt>
    <dgm:pt modelId="{E343C466-2F63-449F-A829-E466F92B2D27}">
      <dgm:prSet custT="1"/>
      <dgm:spPr>
        <a:solidFill>
          <a:schemeClr val="bg1">
            <a:lumMod val="85000"/>
          </a:schemeClr>
        </a:solidFill>
      </dgm:spPr>
      <dgm:t>
        <a:bodyPr anchor="ctr"/>
        <a:lstStyle/>
        <a:p>
          <a:pPr algn="ctr">
            <a:buNone/>
          </a:pPr>
          <a:r>
            <a:rPr lang="en-IE" sz="2000" dirty="0"/>
            <a:t>Other</a:t>
          </a:r>
        </a:p>
      </dgm:t>
    </dgm:pt>
    <dgm:pt modelId="{03BF3552-E1FA-4AB9-A0C4-CBF63A998BC8}" type="parTrans" cxnId="{E978F5A4-9C3E-42FB-9A1E-B80F4EEA0770}">
      <dgm:prSet/>
      <dgm:spPr/>
      <dgm:t>
        <a:bodyPr/>
        <a:lstStyle/>
        <a:p>
          <a:endParaRPr lang="en-IE"/>
        </a:p>
      </dgm:t>
    </dgm:pt>
    <dgm:pt modelId="{EB52526C-D056-4D3F-A15A-AFCADD6066F7}" type="sibTrans" cxnId="{E978F5A4-9C3E-42FB-9A1E-B80F4EEA0770}">
      <dgm:prSet/>
      <dgm:spPr/>
      <dgm:t>
        <a:bodyPr/>
        <a:lstStyle/>
        <a:p>
          <a:endParaRPr lang="en-IE"/>
        </a:p>
      </dgm:t>
    </dgm:pt>
    <dgm:pt modelId="{810E930A-CAD6-4525-A83A-758F385949AA}">
      <dgm:prSet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r">
            <a:buNone/>
          </a:pPr>
          <a:r>
            <a:rPr lang="en-IE" sz="2000" dirty="0"/>
            <a:t> </a:t>
          </a:r>
          <a:r>
            <a:rPr lang="en-IE" sz="1600" dirty="0"/>
            <a:t>~ 26%</a:t>
          </a:r>
        </a:p>
      </dgm:t>
    </dgm:pt>
    <dgm:pt modelId="{80989CF4-CE28-4E34-87C3-D6683642CA08}" type="parTrans" cxnId="{145ABAE0-716D-4E55-8B7A-598A33BA4B76}">
      <dgm:prSet/>
      <dgm:spPr/>
      <dgm:t>
        <a:bodyPr/>
        <a:lstStyle/>
        <a:p>
          <a:endParaRPr lang="en-IE"/>
        </a:p>
      </dgm:t>
    </dgm:pt>
    <dgm:pt modelId="{899DACB2-64D3-4528-BCBD-59EE8E831E98}" type="sibTrans" cxnId="{145ABAE0-716D-4E55-8B7A-598A33BA4B76}">
      <dgm:prSet/>
      <dgm:spPr/>
      <dgm:t>
        <a:bodyPr/>
        <a:lstStyle/>
        <a:p>
          <a:endParaRPr lang="en-IE"/>
        </a:p>
      </dgm:t>
    </dgm:pt>
    <dgm:pt modelId="{4CD36F19-D1B3-49A8-8E68-A1D4D9AF3A04}">
      <dgm:prSet custT="1"/>
      <dgm:spPr>
        <a:solidFill>
          <a:schemeClr val="bg1">
            <a:lumMod val="85000"/>
            <a:alpha val="90000"/>
          </a:schemeClr>
        </a:solidFill>
      </dgm:spPr>
      <dgm:t>
        <a:bodyPr anchor="ctr"/>
        <a:lstStyle/>
        <a:p>
          <a:pPr algn="r">
            <a:buNone/>
          </a:pPr>
          <a:r>
            <a:rPr lang="en-IE" sz="1600" dirty="0"/>
            <a:t>100,000 employees</a:t>
          </a:r>
        </a:p>
      </dgm:t>
    </dgm:pt>
    <dgm:pt modelId="{47AC4EFE-E15E-47B6-887A-CC3576CBE965}" type="parTrans" cxnId="{ACE27001-2D9B-4721-B97A-2C2103BC7BB2}">
      <dgm:prSet/>
      <dgm:spPr/>
      <dgm:t>
        <a:bodyPr/>
        <a:lstStyle/>
        <a:p>
          <a:endParaRPr lang="en-IE"/>
        </a:p>
      </dgm:t>
    </dgm:pt>
    <dgm:pt modelId="{8C3F25BA-A245-4C14-B1A6-A64D7D4DD1E0}" type="sibTrans" cxnId="{ACE27001-2D9B-4721-B97A-2C2103BC7BB2}">
      <dgm:prSet/>
      <dgm:spPr/>
      <dgm:t>
        <a:bodyPr/>
        <a:lstStyle/>
        <a:p>
          <a:endParaRPr lang="en-IE"/>
        </a:p>
      </dgm:t>
    </dgm:pt>
    <dgm:pt modelId="{6433C6D5-214A-4C86-8A6E-AE626F36FAAD}">
      <dgm:prSet phldrT="[Text]" custT="1"/>
      <dgm:spPr/>
      <dgm:t>
        <a:bodyPr anchor="ctr"/>
        <a:lstStyle/>
        <a:p>
          <a:pPr algn="r">
            <a:buNone/>
          </a:pPr>
          <a:r>
            <a:rPr lang="en-IE" sz="1600" dirty="0"/>
            <a:t>97,000 employees</a:t>
          </a:r>
        </a:p>
      </dgm:t>
    </dgm:pt>
    <dgm:pt modelId="{5F75E72F-F134-42F6-8FA0-E4486CF95E2F}" type="parTrans" cxnId="{88440151-2451-42BF-8C13-33E9ED936805}">
      <dgm:prSet/>
      <dgm:spPr/>
      <dgm:t>
        <a:bodyPr/>
        <a:lstStyle/>
        <a:p>
          <a:endParaRPr lang="en-IE"/>
        </a:p>
      </dgm:t>
    </dgm:pt>
    <dgm:pt modelId="{4501E185-831C-4B72-AA45-3D565E6164B7}" type="sibTrans" cxnId="{88440151-2451-42BF-8C13-33E9ED936805}">
      <dgm:prSet/>
      <dgm:spPr/>
      <dgm:t>
        <a:bodyPr/>
        <a:lstStyle/>
        <a:p>
          <a:endParaRPr lang="en-IE"/>
        </a:p>
      </dgm:t>
    </dgm:pt>
    <dgm:pt modelId="{48F49C97-D099-4D51-A8F7-A6514024B784}" type="pres">
      <dgm:prSet presAssocID="{323B9AFC-50AF-4A3B-A2C6-6FE9AEE1B91D}" presName="Name0" presStyleCnt="0">
        <dgm:presLayoutVars>
          <dgm:dir/>
          <dgm:animLvl val="lvl"/>
          <dgm:resizeHandles/>
        </dgm:presLayoutVars>
      </dgm:prSet>
      <dgm:spPr/>
    </dgm:pt>
    <dgm:pt modelId="{9C8C2472-5A1E-4B54-A919-AA7B29EE1E0B}" type="pres">
      <dgm:prSet presAssocID="{5E9BA515-3F60-4031-B6B7-DFBD11298E9E}" presName="linNode" presStyleCnt="0"/>
      <dgm:spPr/>
    </dgm:pt>
    <dgm:pt modelId="{6ACF7445-21EE-46C8-AA2D-EF17C400F35C}" type="pres">
      <dgm:prSet presAssocID="{5E9BA515-3F60-4031-B6B7-DFBD11298E9E}" presName="parentShp" presStyleLbl="node1" presStyleIdx="0" presStyleCnt="5" custScaleX="52296">
        <dgm:presLayoutVars>
          <dgm:bulletEnabled val="1"/>
        </dgm:presLayoutVars>
      </dgm:prSet>
      <dgm:spPr/>
    </dgm:pt>
    <dgm:pt modelId="{A257DE64-F63B-49B2-9E3D-228AD26B58DA}" type="pres">
      <dgm:prSet presAssocID="{5E9BA515-3F60-4031-B6B7-DFBD11298E9E}" presName="childShp" presStyleLbl="bgAccFollowNode1" presStyleIdx="0" presStyleCnt="5" custScaleX="89189">
        <dgm:presLayoutVars>
          <dgm:bulletEnabled val="1"/>
        </dgm:presLayoutVars>
      </dgm:prSet>
      <dgm:spPr/>
    </dgm:pt>
    <dgm:pt modelId="{71A7D461-1A81-43F3-9457-853F7AF17A97}" type="pres">
      <dgm:prSet presAssocID="{C8A4AD23-FA17-4072-B815-BF4E1EABF3FF}" presName="spacing" presStyleCnt="0"/>
      <dgm:spPr/>
    </dgm:pt>
    <dgm:pt modelId="{A9B5BEF1-D1F2-4EEE-88D9-FAED0318DEB8}" type="pres">
      <dgm:prSet presAssocID="{7E1ED3C3-8526-4CFD-AE85-2B17B12DADD1}" presName="linNode" presStyleCnt="0"/>
      <dgm:spPr/>
    </dgm:pt>
    <dgm:pt modelId="{CB4CCE10-72BE-4D92-87B7-29D9FBD95EE6}" type="pres">
      <dgm:prSet presAssocID="{7E1ED3C3-8526-4CFD-AE85-2B17B12DADD1}" presName="parentShp" presStyleLbl="node1" presStyleIdx="1" presStyleCnt="5" custScaleX="51867">
        <dgm:presLayoutVars>
          <dgm:bulletEnabled val="1"/>
        </dgm:presLayoutVars>
      </dgm:prSet>
      <dgm:spPr/>
    </dgm:pt>
    <dgm:pt modelId="{C1E1C783-72BE-4804-958F-7558FC8EF1F2}" type="pres">
      <dgm:prSet presAssocID="{7E1ED3C3-8526-4CFD-AE85-2B17B12DADD1}" presName="childShp" presStyleLbl="bgAccFollowNode1" presStyleIdx="1" presStyleCnt="5" custScaleX="89761" custLinFactNeighborX="692" custLinFactNeighborY="-1616">
        <dgm:presLayoutVars>
          <dgm:bulletEnabled val="1"/>
        </dgm:presLayoutVars>
      </dgm:prSet>
      <dgm:spPr/>
    </dgm:pt>
    <dgm:pt modelId="{764A6F89-09FF-439D-A372-A9700173F0AD}" type="pres">
      <dgm:prSet presAssocID="{A472F4EF-54E9-43E2-B1FF-33AE0D414087}" presName="spacing" presStyleCnt="0"/>
      <dgm:spPr/>
    </dgm:pt>
    <dgm:pt modelId="{6F3ED84D-7881-4DB0-8899-343703B05B08}" type="pres">
      <dgm:prSet presAssocID="{3969F6D8-48DC-4F90-A65A-0A5C6C09C7E4}" presName="linNode" presStyleCnt="0"/>
      <dgm:spPr/>
    </dgm:pt>
    <dgm:pt modelId="{80E2484F-54E0-43C3-AFBA-C07680190476}" type="pres">
      <dgm:prSet presAssocID="{3969F6D8-48DC-4F90-A65A-0A5C6C09C7E4}" presName="parentShp" presStyleLbl="node1" presStyleIdx="2" presStyleCnt="5" custScaleX="51438">
        <dgm:presLayoutVars>
          <dgm:bulletEnabled val="1"/>
        </dgm:presLayoutVars>
      </dgm:prSet>
      <dgm:spPr/>
    </dgm:pt>
    <dgm:pt modelId="{F9E19698-9934-4E17-905B-FB835EA1B623}" type="pres">
      <dgm:prSet presAssocID="{3969F6D8-48DC-4F90-A65A-0A5C6C09C7E4}" presName="childShp" presStyleLbl="bgAccFollowNode1" presStyleIdx="2" presStyleCnt="5" custScaleX="90047">
        <dgm:presLayoutVars>
          <dgm:bulletEnabled val="1"/>
        </dgm:presLayoutVars>
      </dgm:prSet>
      <dgm:spPr/>
    </dgm:pt>
    <dgm:pt modelId="{FAEB0501-33C9-4B56-B9C5-2FB258A5585B}" type="pres">
      <dgm:prSet presAssocID="{9CD1165E-EE37-4F1F-ABB2-9AB064B1F0EC}" presName="spacing" presStyleCnt="0"/>
      <dgm:spPr/>
    </dgm:pt>
    <dgm:pt modelId="{283EB042-8CB1-4650-9599-3323F2291BEA}" type="pres">
      <dgm:prSet presAssocID="{A0D5515F-E15A-43BF-AA38-C70CEB09CC3E}" presName="linNode" presStyleCnt="0"/>
      <dgm:spPr/>
    </dgm:pt>
    <dgm:pt modelId="{FA2A1535-40F5-4919-9DEA-C288F1E56EE8}" type="pres">
      <dgm:prSet presAssocID="{A0D5515F-E15A-43BF-AA38-C70CEB09CC3E}" presName="parentShp" presStyleLbl="node1" presStyleIdx="3" presStyleCnt="5" custScaleX="51333">
        <dgm:presLayoutVars>
          <dgm:bulletEnabled val="1"/>
        </dgm:presLayoutVars>
      </dgm:prSet>
      <dgm:spPr/>
    </dgm:pt>
    <dgm:pt modelId="{7BD000BA-503B-4F42-86BB-A1C2D8AEDECC}" type="pres">
      <dgm:prSet presAssocID="{A0D5515F-E15A-43BF-AA38-C70CEB09CC3E}" presName="childShp" presStyleLbl="bgAccFollowNode1" presStyleIdx="3" presStyleCnt="5" custScaleX="90117" custLinFactNeighborX="231" custLinFactNeighborY="2208">
        <dgm:presLayoutVars>
          <dgm:bulletEnabled val="1"/>
        </dgm:presLayoutVars>
      </dgm:prSet>
      <dgm:spPr/>
    </dgm:pt>
    <dgm:pt modelId="{08CC02DE-3301-4B17-8178-883D48C1F577}" type="pres">
      <dgm:prSet presAssocID="{C89ABABB-2B6E-4B27-996D-66825D264BF3}" presName="spacing" presStyleCnt="0"/>
      <dgm:spPr/>
    </dgm:pt>
    <dgm:pt modelId="{26B57003-2B2F-4665-9605-251D15EE8E59}" type="pres">
      <dgm:prSet presAssocID="{E343C466-2F63-449F-A829-E466F92B2D27}" presName="linNode" presStyleCnt="0"/>
      <dgm:spPr/>
    </dgm:pt>
    <dgm:pt modelId="{0340BAB8-EC0E-45DA-A2B4-07DC2A6A423F}" type="pres">
      <dgm:prSet presAssocID="{E343C466-2F63-449F-A829-E466F92B2D27}" presName="parentShp" presStyleLbl="node1" presStyleIdx="4" presStyleCnt="5" custScaleX="51497" custScaleY="95421" custLinFactNeighborX="756" custLinFactNeighborY="2474">
        <dgm:presLayoutVars>
          <dgm:bulletEnabled val="1"/>
        </dgm:presLayoutVars>
      </dgm:prSet>
      <dgm:spPr/>
    </dgm:pt>
    <dgm:pt modelId="{C4B29DD1-46F2-433A-A6BF-69756B84EB7E}" type="pres">
      <dgm:prSet presAssocID="{E343C466-2F63-449F-A829-E466F92B2D27}" presName="childShp" presStyleLbl="bgAccFollowNode1" presStyleIdx="4" presStyleCnt="5" custScaleX="91399" custLinFactNeighborX="-525" custLinFactNeighborY="1618">
        <dgm:presLayoutVars>
          <dgm:bulletEnabled val="1"/>
        </dgm:presLayoutVars>
      </dgm:prSet>
      <dgm:spPr/>
    </dgm:pt>
  </dgm:ptLst>
  <dgm:cxnLst>
    <dgm:cxn modelId="{ACE27001-2D9B-4721-B97A-2C2103BC7BB2}" srcId="{810E930A-CAD6-4525-A83A-758F385949AA}" destId="{4CD36F19-D1B3-49A8-8E68-A1D4D9AF3A04}" srcOrd="0" destOrd="0" parTransId="{47AC4EFE-E15E-47B6-887A-CC3576CBE965}" sibTransId="{8C3F25BA-A245-4C14-B1A6-A64D7D4DD1E0}"/>
    <dgm:cxn modelId="{FF56B308-130A-4A32-B013-A5BA3123FE36}" srcId="{323B9AFC-50AF-4A3B-A2C6-6FE9AEE1B91D}" destId="{5E9BA515-3F60-4031-B6B7-DFBD11298E9E}" srcOrd="0" destOrd="0" parTransId="{E8384E3F-460B-4328-A7C3-CBD4309B33A7}" sibTransId="{C8A4AD23-FA17-4072-B815-BF4E1EABF3FF}"/>
    <dgm:cxn modelId="{0095450D-AF51-4D88-A46E-D156325D9C44}" type="presOf" srcId="{7E1ED3C3-8526-4CFD-AE85-2B17B12DADD1}" destId="{CB4CCE10-72BE-4D92-87B7-29D9FBD95EE6}" srcOrd="0" destOrd="0" presId="urn:microsoft.com/office/officeart/2005/8/layout/vList6"/>
    <dgm:cxn modelId="{CED2010E-E93C-4694-859C-237850C1D641}" type="presOf" srcId="{5E9BA515-3F60-4031-B6B7-DFBD11298E9E}" destId="{6ACF7445-21EE-46C8-AA2D-EF17C400F35C}" srcOrd="0" destOrd="0" presId="urn:microsoft.com/office/officeart/2005/8/layout/vList6"/>
    <dgm:cxn modelId="{F8DEDC0E-37D2-4066-BCB2-6294C95DA878}" type="presOf" srcId="{41DFAB1E-8C8F-43E6-9843-3DF18EB6FAF9}" destId="{F9E19698-9934-4E17-905B-FB835EA1B623}" srcOrd="0" destOrd="0" presId="urn:microsoft.com/office/officeart/2005/8/layout/vList6"/>
    <dgm:cxn modelId="{37519211-2FAF-44F9-9341-6C88739C3FEE}" type="presOf" srcId="{5274F778-4148-4205-AE32-F0DAD91B8A51}" destId="{A257DE64-F63B-49B2-9E3D-228AD26B58DA}" srcOrd="0" destOrd="1" presId="urn:microsoft.com/office/officeart/2005/8/layout/vList6"/>
    <dgm:cxn modelId="{D6A8EC2F-F355-4907-A905-AC8A17FAA51C}" srcId="{7E1ED3C3-8526-4CFD-AE85-2B17B12DADD1}" destId="{52D40A55-E4FA-494F-8207-14D670357FA3}" srcOrd="0" destOrd="0" parTransId="{EB2D135B-E8FE-4B34-AAAE-762D5DCF4900}" sibTransId="{ABAD275D-87E4-4AB5-A9FA-535056D75ABC}"/>
    <dgm:cxn modelId="{61E4E337-D009-468B-97C3-716906D2C264}" type="presOf" srcId="{974A5071-C8AE-4E07-A7AA-AB3E3F44C298}" destId="{7BD000BA-503B-4F42-86BB-A1C2D8AEDECC}" srcOrd="0" destOrd="0" presId="urn:microsoft.com/office/officeart/2005/8/layout/vList6"/>
    <dgm:cxn modelId="{B61EB85F-41FF-4AC2-8F77-CA579880DB15}" srcId="{5E9BA515-3F60-4031-B6B7-DFBD11298E9E}" destId="{5485E3BA-DD60-4AB1-82C8-24745DE7E012}" srcOrd="0" destOrd="0" parTransId="{093D14C7-ADAE-4EBC-864C-D5D0B6DF5F23}" sibTransId="{7B037E73-3316-4A59-9397-7AF9F259096C}"/>
    <dgm:cxn modelId="{F5AA2C67-6AF4-4AE1-B61F-AF7EF30CA3DA}" srcId="{3969F6D8-48DC-4F90-A65A-0A5C6C09C7E4}" destId="{502E640C-ACFC-4165-8873-B12C8EBB051B}" srcOrd="1" destOrd="0" parTransId="{6F2E00C5-02F1-49FD-A5C3-8C5B1144DC43}" sibTransId="{D2D38163-BDCE-479F-86A7-C7164A199640}"/>
    <dgm:cxn modelId="{F067DF4B-FF25-4447-BCD3-75CA9B1CA956}" type="presOf" srcId="{323B9AFC-50AF-4A3B-A2C6-6FE9AEE1B91D}" destId="{48F49C97-D099-4D51-A8F7-A6514024B784}" srcOrd="0" destOrd="0" presId="urn:microsoft.com/office/officeart/2005/8/layout/vList6"/>
    <dgm:cxn modelId="{60DB686D-DB12-4796-93D9-B2161D6ECE6C}" type="presOf" srcId="{E343C466-2F63-449F-A829-E466F92B2D27}" destId="{0340BAB8-EC0E-45DA-A2B4-07DC2A6A423F}" srcOrd="0" destOrd="0" presId="urn:microsoft.com/office/officeart/2005/8/layout/vList6"/>
    <dgm:cxn modelId="{70C7974E-583C-42D1-A99F-0B9EB0EBD555}" type="presOf" srcId="{5485E3BA-DD60-4AB1-82C8-24745DE7E012}" destId="{A257DE64-F63B-49B2-9E3D-228AD26B58DA}" srcOrd="0" destOrd="0" presId="urn:microsoft.com/office/officeart/2005/8/layout/vList6"/>
    <dgm:cxn modelId="{88440151-2451-42BF-8C13-33E9ED936805}" srcId="{A0D5515F-E15A-43BF-AA38-C70CEB09CC3E}" destId="{6433C6D5-214A-4C86-8A6E-AE626F36FAAD}" srcOrd="1" destOrd="0" parTransId="{5F75E72F-F134-42F6-8FA0-E4486CF95E2F}" sibTransId="{4501E185-831C-4B72-AA45-3D565E6164B7}"/>
    <dgm:cxn modelId="{D7E02956-BA44-49CF-9F36-5E9B06127867}" type="presOf" srcId="{B838DC49-3910-404E-B0A0-E3828E19530A}" destId="{C1E1C783-72BE-4804-958F-7558FC8EF1F2}" srcOrd="0" destOrd="1" presId="urn:microsoft.com/office/officeart/2005/8/layout/vList6"/>
    <dgm:cxn modelId="{7007BF7D-CC11-4A5E-8E62-B8BFD0DB7522}" srcId="{323B9AFC-50AF-4A3B-A2C6-6FE9AEE1B91D}" destId="{3969F6D8-48DC-4F90-A65A-0A5C6C09C7E4}" srcOrd="2" destOrd="0" parTransId="{E73C3D06-5777-4326-A6AE-DB1425562B71}" sibTransId="{9CD1165E-EE37-4F1F-ABB2-9AB064B1F0EC}"/>
    <dgm:cxn modelId="{FF14EE86-4C0A-4233-9D56-59C24EB334A1}" type="presOf" srcId="{52D40A55-E4FA-494F-8207-14D670357FA3}" destId="{C1E1C783-72BE-4804-958F-7558FC8EF1F2}" srcOrd="0" destOrd="0" presId="urn:microsoft.com/office/officeart/2005/8/layout/vList6"/>
    <dgm:cxn modelId="{D323A78E-0E30-4584-8E55-64BF79B1E4B3}" srcId="{A0D5515F-E15A-43BF-AA38-C70CEB09CC3E}" destId="{974A5071-C8AE-4E07-A7AA-AB3E3F44C298}" srcOrd="0" destOrd="0" parTransId="{30684C37-0983-47F3-B387-B073CC5C59A3}" sibTransId="{54E0F5A0-C429-45DC-A17B-387DE0562036}"/>
    <dgm:cxn modelId="{5B026E91-0507-4B4D-87C0-6DC94F21907B}" type="presOf" srcId="{4CD36F19-D1B3-49A8-8E68-A1D4D9AF3A04}" destId="{C4B29DD1-46F2-433A-A6BF-69756B84EB7E}" srcOrd="0" destOrd="1" presId="urn:microsoft.com/office/officeart/2005/8/layout/vList6"/>
    <dgm:cxn modelId="{8CF912A3-9FB5-47C6-AB77-207FD6D92678}" srcId="{5E9BA515-3F60-4031-B6B7-DFBD11298E9E}" destId="{5274F778-4148-4205-AE32-F0DAD91B8A51}" srcOrd="1" destOrd="0" parTransId="{1DE65805-2D11-4E4A-A298-EC8C8235AA99}" sibTransId="{1BCA4C4F-B166-4B21-9D94-47D55CCCA9D6}"/>
    <dgm:cxn modelId="{E978F5A4-9C3E-42FB-9A1E-B80F4EEA0770}" srcId="{323B9AFC-50AF-4A3B-A2C6-6FE9AEE1B91D}" destId="{E343C466-2F63-449F-A829-E466F92B2D27}" srcOrd="4" destOrd="0" parTransId="{03BF3552-E1FA-4AB9-A0C4-CBF63A998BC8}" sibTransId="{EB52526C-D056-4D3F-A15A-AFCADD6066F7}"/>
    <dgm:cxn modelId="{3D1D87B7-B8A7-49ED-B0D0-3A98EDACB075}" type="presOf" srcId="{502E640C-ACFC-4165-8873-B12C8EBB051B}" destId="{F9E19698-9934-4E17-905B-FB835EA1B623}" srcOrd="0" destOrd="1" presId="urn:microsoft.com/office/officeart/2005/8/layout/vList6"/>
    <dgm:cxn modelId="{8358A7BB-C875-4F84-9328-89C26D503648}" srcId="{323B9AFC-50AF-4A3B-A2C6-6FE9AEE1B91D}" destId="{7E1ED3C3-8526-4CFD-AE85-2B17B12DADD1}" srcOrd="1" destOrd="0" parTransId="{E0CF21EA-38BE-41DF-AB12-D59B5E887FAE}" sibTransId="{A472F4EF-54E9-43E2-B1FF-33AE0D414087}"/>
    <dgm:cxn modelId="{F1AB4CD9-9533-49B0-B86D-1880BEFC63B7}" type="presOf" srcId="{6433C6D5-214A-4C86-8A6E-AE626F36FAAD}" destId="{7BD000BA-503B-4F42-86BB-A1C2D8AEDECC}" srcOrd="0" destOrd="1" presId="urn:microsoft.com/office/officeart/2005/8/layout/vList6"/>
    <dgm:cxn modelId="{2E291CDB-2E7F-416A-9A1A-C1E6A635F4A8}" srcId="{7E1ED3C3-8526-4CFD-AE85-2B17B12DADD1}" destId="{B838DC49-3910-404E-B0A0-E3828E19530A}" srcOrd="1" destOrd="0" parTransId="{9202214A-9607-40DE-9389-A8ECB4D580C6}" sibTransId="{9D57D20C-8D0D-4C37-8AFF-68EDA3EB43CE}"/>
    <dgm:cxn modelId="{FBF22BDF-0782-4AB0-BF0C-8A00514E6ACB}" srcId="{323B9AFC-50AF-4A3B-A2C6-6FE9AEE1B91D}" destId="{A0D5515F-E15A-43BF-AA38-C70CEB09CC3E}" srcOrd="3" destOrd="0" parTransId="{E465B3EC-7243-4AEE-9133-B0366BE86F6F}" sibTransId="{C89ABABB-2B6E-4B27-996D-66825D264BF3}"/>
    <dgm:cxn modelId="{7CE9E3DF-4D90-409D-8D2D-0A271AD8DA53}" type="presOf" srcId="{A0D5515F-E15A-43BF-AA38-C70CEB09CC3E}" destId="{FA2A1535-40F5-4919-9DEA-C288F1E56EE8}" srcOrd="0" destOrd="0" presId="urn:microsoft.com/office/officeart/2005/8/layout/vList6"/>
    <dgm:cxn modelId="{145ABAE0-716D-4E55-8B7A-598A33BA4B76}" srcId="{E343C466-2F63-449F-A829-E466F92B2D27}" destId="{810E930A-CAD6-4525-A83A-758F385949AA}" srcOrd="0" destOrd="0" parTransId="{80989CF4-CE28-4E34-87C3-D6683642CA08}" sibTransId="{899DACB2-64D3-4528-BCBD-59EE8E831E98}"/>
    <dgm:cxn modelId="{AA465DE1-C867-4D98-B616-8B23E9A8D7D0}" type="presOf" srcId="{3969F6D8-48DC-4F90-A65A-0A5C6C09C7E4}" destId="{80E2484F-54E0-43C3-AFBA-C07680190476}" srcOrd="0" destOrd="0" presId="urn:microsoft.com/office/officeart/2005/8/layout/vList6"/>
    <dgm:cxn modelId="{6827F7F9-8EC4-45A6-B0B2-60FAA6FCD266}" srcId="{3969F6D8-48DC-4F90-A65A-0A5C6C09C7E4}" destId="{41DFAB1E-8C8F-43E6-9843-3DF18EB6FAF9}" srcOrd="0" destOrd="0" parTransId="{39C89999-3585-4F99-9F3F-C39FEEAE2470}" sibTransId="{21A55115-8A0C-4D55-850F-CA0607B9DD49}"/>
    <dgm:cxn modelId="{0A1E50FC-03F6-413C-8412-0439FB063500}" type="presOf" srcId="{810E930A-CAD6-4525-A83A-758F385949AA}" destId="{C4B29DD1-46F2-433A-A6BF-69756B84EB7E}" srcOrd="0" destOrd="0" presId="urn:microsoft.com/office/officeart/2005/8/layout/vList6"/>
    <dgm:cxn modelId="{1889630E-EE26-4D4A-B602-0DD87460F8D5}" type="presParOf" srcId="{48F49C97-D099-4D51-A8F7-A6514024B784}" destId="{9C8C2472-5A1E-4B54-A919-AA7B29EE1E0B}" srcOrd="0" destOrd="0" presId="urn:microsoft.com/office/officeart/2005/8/layout/vList6"/>
    <dgm:cxn modelId="{AB3E339A-2E99-4552-9B16-D0E4567DCB5C}" type="presParOf" srcId="{9C8C2472-5A1E-4B54-A919-AA7B29EE1E0B}" destId="{6ACF7445-21EE-46C8-AA2D-EF17C400F35C}" srcOrd="0" destOrd="0" presId="urn:microsoft.com/office/officeart/2005/8/layout/vList6"/>
    <dgm:cxn modelId="{CFAAA3D4-94F6-4831-A1E3-5556158B94B4}" type="presParOf" srcId="{9C8C2472-5A1E-4B54-A919-AA7B29EE1E0B}" destId="{A257DE64-F63B-49B2-9E3D-228AD26B58DA}" srcOrd="1" destOrd="0" presId="urn:microsoft.com/office/officeart/2005/8/layout/vList6"/>
    <dgm:cxn modelId="{ABACEA4C-75F5-4577-80BE-CA9117A06180}" type="presParOf" srcId="{48F49C97-D099-4D51-A8F7-A6514024B784}" destId="{71A7D461-1A81-43F3-9457-853F7AF17A97}" srcOrd="1" destOrd="0" presId="urn:microsoft.com/office/officeart/2005/8/layout/vList6"/>
    <dgm:cxn modelId="{7B5D8003-2E45-4F7E-9591-732F8DD6BF95}" type="presParOf" srcId="{48F49C97-D099-4D51-A8F7-A6514024B784}" destId="{A9B5BEF1-D1F2-4EEE-88D9-FAED0318DEB8}" srcOrd="2" destOrd="0" presId="urn:microsoft.com/office/officeart/2005/8/layout/vList6"/>
    <dgm:cxn modelId="{30076A33-7750-4DD2-A729-0875B37F682F}" type="presParOf" srcId="{A9B5BEF1-D1F2-4EEE-88D9-FAED0318DEB8}" destId="{CB4CCE10-72BE-4D92-87B7-29D9FBD95EE6}" srcOrd="0" destOrd="0" presId="urn:microsoft.com/office/officeart/2005/8/layout/vList6"/>
    <dgm:cxn modelId="{9F560350-0760-490F-B115-8993181C3386}" type="presParOf" srcId="{A9B5BEF1-D1F2-4EEE-88D9-FAED0318DEB8}" destId="{C1E1C783-72BE-4804-958F-7558FC8EF1F2}" srcOrd="1" destOrd="0" presId="urn:microsoft.com/office/officeart/2005/8/layout/vList6"/>
    <dgm:cxn modelId="{26AD3109-3800-40E3-A302-ED93321E27F2}" type="presParOf" srcId="{48F49C97-D099-4D51-A8F7-A6514024B784}" destId="{764A6F89-09FF-439D-A372-A9700173F0AD}" srcOrd="3" destOrd="0" presId="urn:microsoft.com/office/officeart/2005/8/layout/vList6"/>
    <dgm:cxn modelId="{2555EB62-0175-4877-A13F-57AE2BA8E987}" type="presParOf" srcId="{48F49C97-D099-4D51-A8F7-A6514024B784}" destId="{6F3ED84D-7881-4DB0-8899-343703B05B08}" srcOrd="4" destOrd="0" presId="urn:microsoft.com/office/officeart/2005/8/layout/vList6"/>
    <dgm:cxn modelId="{F8526F6C-57D1-4314-B54D-0696A73529C1}" type="presParOf" srcId="{6F3ED84D-7881-4DB0-8899-343703B05B08}" destId="{80E2484F-54E0-43C3-AFBA-C07680190476}" srcOrd="0" destOrd="0" presId="urn:microsoft.com/office/officeart/2005/8/layout/vList6"/>
    <dgm:cxn modelId="{48D7660C-8A43-472E-9B36-814A15550972}" type="presParOf" srcId="{6F3ED84D-7881-4DB0-8899-343703B05B08}" destId="{F9E19698-9934-4E17-905B-FB835EA1B623}" srcOrd="1" destOrd="0" presId="urn:microsoft.com/office/officeart/2005/8/layout/vList6"/>
    <dgm:cxn modelId="{A17E9A1E-9ED6-46CD-8A7F-7D438E8EBD0C}" type="presParOf" srcId="{48F49C97-D099-4D51-A8F7-A6514024B784}" destId="{FAEB0501-33C9-4B56-B9C5-2FB258A5585B}" srcOrd="5" destOrd="0" presId="urn:microsoft.com/office/officeart/2005/8/layout/vList6"/>
    <dgm:cxn modelId="{7805813C-52A3-4740-A96D-DB27E773A619}" type="presParOf" srcId="{48F49C97-D099-4D51-A8F7-A6514024B784}" destId="{283EB042-8CB1-4650-9599-3323F2291BEA}" srcOrd="6" destOrd="0" presId="urn:microsoft.com/office/officeart/2005/8/layout/vList6"/>
    <dgm:cxn modelId="{A6897129-8D45-47EC-A4E4-53E7AA3C2E74}" type="presParOf" srcId="{283EB042-8CB1-4650-9599-3323F2291BEA}" destId="{FA2A1535-40F5-4919-9DEA-C288F1E56EE8}" srcOrd="0" destOrd="0" presId="urn:microsoft.com/office/officeart/2005/8/layout/vList6"/>
    <dgm:cxn modelId="{74B96022-5428-4E50-8632-0638F74AAEBC}" type="presParOf" srcId="{283EB042-8CB1-4650-9599-3323F2291BEA}" destId="{7BD000BA-503B-4F42-86BB-A1C2D8AEDECC}" srcOrd="1" destOrd="0" presId="urn:microsoft.com/office/officeart/2005/8/layout/vList6"/>
    <dgm:cxn modelId="{0D4EA60A-CF12-4464-8EEC-A6396039DD19}" type="presParOf" srcId="{48F49C97-D099-4D51-A8F7-A6514024B784}" destId="{08CC02DE-3301-4B17-8178-883D48C1F577}" srcOrd="7" destOrd="0" presId="urn:microsoft.com/office/officeart/2005/8/layout/vList6"/>
    <dgm:cxn modelId="{D0B5454B-B9AE-4695-A902-507C2F553520}" type="presParOf" srcId="{48F49C97-D099-4D51-A8F7-A6514024B784}" destId="{26B57003-2B2F-4665-9605-251D15EE8E59}" srcOrd="8" destOrd="0" presId="urn:microsoft.com/office/officeart/2005/8/layout/vList6"/>
    <dgm:cxn modelId="{7E8CF29B-5E70-4527-81D3-95796AC29927}" type="presParOf" srcId="{26B57003-2B2F-4665-9605-251D15EE8E59}" destId="{0340BAB8-EC0E-45DA-A2B4-07DC2A6A423F}" srcOrd="0" destOrd="0" presId="urn:microsoft.com/office/officeart/2005/8/layout/vList6"/>
    <dgm:cxn modelId="{43AE938A-5F31-46A2-91B8-6690F9CC6785}" type="presParOf" srcId="{26B57003-2B2F-4665-9605-251D15EE8E59}" destId="{C4B29DD1-46F2-433A-A6BF-69756B84EB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7DE64-F63B-49B2-9E3D-228AD26B58DA}">
      <dsp:nvSpPr>
        <dsp:cNvPr id="0" name=""/>
        <dsp:cNvSpPr/>
      </dsp:nvSpPr>
      <dsp:spPr>
        <a:xfrm>
          <a:off x="3235844" y="1409"/>
          <a:ext cx="5137928" cy="762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~ 2%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/>
            <a:t>7,000 employees</a:t>
          </a:r>
          <a:endParaRPr lang="en-IE" sz="1600" kern="1200" dirty="0"/>
        </a:p>
      </dsp:txBody>
      <dsp:txXfrm>
        <a:off x="3235844" y="96769"/>
        <a:ext cx="4851848" cy="572160"/>
      </dsp:txXfrm>
    </dsp:sp>
    <dsp:sp modelId="{6ACF7445-21EE-46C8-AA2D-EF17C400F35C}">
      <dsp:nvSpPr>
        <dsp:cNvPr id="0" name=""/>
        <dsp:cNvSpPr/>
      </dsp:nvSpPr>
      <dsp:spPr>
        <a:xfrm>
          <a:off x="1227427" y="1409"/>
          <a:ext cx="2008417" cy="76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Design</a:t>
          </a:r>
        </a:p>
      </dsp:txBody>
      <dsp:txXfrm>
        <a:off x="1264668" y="38650"/>
        <a:ext cx="1933935" cy="688398"/>
      </dsp:txXfrm>
    </dsp:sp>
    <dsp:sp modelId="{C1E1C783-72BE-4804-958F-7558FC8EF1F2}">
      <dsp:nvSpPr>
        <dsp:cNvPr id="0" name=""/>
        <dsp:cNvSpPr/>
      </dsp:nvSpPr>
      <dsp:spPr>
        <a:xfrm>
          <a:off x="3237707" y="828249"/>
          <a:ext cx="5170879" cy="762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~ 4%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14,000 employees</a:t>
          </a:r>
        </a:p>
      </dsp:txBody>
      <dsp:txXfrm>
        <a:off x="3237707" y="923609"/>
        <a:ext cx="4884799" cy="572160"/>
      </dsp:txXfrm>
    </dsp:sp>
    <dsp:sp modelId="{CB4CCE10-72BE-4D92-87B7-29D9FBD95EE6}">
      <dsp:nvSpPr>
        <dsp:cNvPr id="0" name=""/>
        <dsp:cNvSpPr/>
      </dsp:nvSpPr>
      <dsp:spPr>
        <a:xfrm>
          <a:off x="1219189" y="840577"/>
          <a:ext cx="1991941" cy="76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Fabrication</a:t>
          </a:r>
        </a:p>
      </dsp:txBody>
      <dsp:txXfrm>
        <a:off x="1256430" y="877818"/>
        <a:ext cx="1917459" cy="688398"/>
      </dsp:txXfrm>
    </dsp:sp>
    <dsp:sp modelId="{F9E19698-9934-4E17-905B-FB835EA1B623}">
      <dsp:nvSpPr>
        <dsp:cNvPr id="0" name=""/>
        <dsp:cNvSpPr/>
      </dsp:nvSpPr>
      <dsp:spPr>
        <a:xfrm>
          <a:off x="3194655" y="1679745"/>
          <a:ext cx="5187355" cy="762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~ 43%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165,000 employees</a:t>
          </a:r>
        </a:p>
      </dsp:txBody>
      <dsp:txXfrm>
        <a:off x="3194655" y="1775105"/>
        <a:ext cx="4901275" cy="572160"/>
      </dsp:txXfrm>
    </dsp:sp>
    <dsp:sp modelId="{80E2484F-54E0-43C3-AFBA-C07680190476}">
      <dsp:nvSpPr>
        <dsp:cNvPr id="0" name=""/>
        <dsp:cNvSpPr/>
      </dsp:nvSpPr>
      <dsp:spPr>
        <a:xfrm>
          <a:off x="1219189" y="1679745"/>
          <a:ext cx="1975466" cy="76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Packaging</a:t>
          </a:r>
        </a:p>
      </dsp:txBody>
      <dsp:txXfrm>
        <a:off x="1256430" y="1716986"/>
        <a:ext cx="1900984" cy="688398"/>
      </dsp:txXfrm>
    </dsp:sp>
    <dsp:sp modelId="{7BD000BA-503B-4F42-86BB-A1C2D8AEDECC}">
      <dsp:nvSpPr>
        <dsp:cNvPr id="0" name=""/>
        <dsp:cNvSpPr/>
      </dsp:nvSpPr>
      <dsp:spPr>
        <a:xfrm>
          <a:off x="3199494" y="2535758"/>
          <a:ext cx="5191388" cy="762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~25 %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97,000 employees</a:t>
          </a:r>
        </a:p>
      </dsp:txBody>
      <dsp:txXfrm>
        <a:off x="3199494" y="2631118"/>
        <a:ext cx="4905308" cy="572160"/>
      </dsp:txXfrm>
    </dsp:sp>
    <dsp:sp modelId="{FA2A1535-40F5-4919-9DEA-C288F1E56EE8}">
      <dsp:nvSpPr>
        <dsp:cNvPr id="0" name=""/>
        <dsp:cNvSpPr/>
      </dsp:nvSpPr>
      <dsp:spPr>
        <a:xfrm>
          <a:off x="1219189" y="2518913"/>
          <a:ext cx="1971433" cy="76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Testing</a:t>
          </a:r>
        </a:p>
      </dsp:txBody>
      <dsp:txXfrm>
        <a:off x="1256430" y="2556154"/>
        <a:ext cx="1896951" cy="688398"/>
      </dsp:txXfrm>
    </dsp:sp>
    <dsp:sp modelId="{C4B29DD1-46F2-433A-A6BF-69756B84EB7E}">
      <dsp:nvSpPr>
        <dsp:cNvPr id="0" name=""/>
        <dsp:cNvSpPr/>
      </dsp:nvSpPr>
      <dsp:spPr>
        <a:xfrm>
          <a:off x="3136683" y="3359490"/>
          <a:ext cx="5265240" cy="762880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2000" kern="1200" dirty="0"/>
            <a:t> </a:t>
          </a:r>
          <a:r>
            <a:rPr lang="en-IE" sz="1600" kern="1200" dirty="0"/>
            <a:t>~ 26%</a:t>
          </a:r>
        </a:p>
        <a:p>
          <a:pPr marL="342900" lvl="2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E" sz="1600" kern="1200" dirty="0"/>
            <a:t>100,000 employees</a:t>
          </a:r>
        </a:p>
      </dsp:txBody>
      <dsp:txXfrm>
        <a:off x="3136683" y="3454850"/>
        <a:ext cx="4979160" cy="572160"/>
      </dsp:txXfrm>
    </dsp:sp>
    <dsp:sp modelId="{0340BAB8-EC0E-45DA-A2B4-07DC2A6A423F}">
      <dsp:nvSpPr>
        <dsp:cNvPr id="0" name=""/>
        <dsp:cNvSpPr/>
      </dsp:nvSpPr>
      <dsp:spPr>
        <a:xfrm>
          <a:off x="1222664" y="3394421"/>
          <a:ext cx="1977731" cy="727947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Other</a:t>
          </a:r>
        </a:p>
      </dsp:txBody>
      <dsp:txXfrm>
        <a:off x="1258199" y="3429956"/>
        <a:ext cx="1906661" cy="65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03D6D-FB2D-82D1-992B-0C3BDE959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AAEA-73E0-CC0C-281A-DFF2873BE0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35102-F972-B94F-BAE4-3146CD2E885D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5B8C2B-BF21-3324-D51F-8CE8521E5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BBAD1-0D7E-705F-15AD-23AC6AC7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44E2-BC63-721F-1776-0BFCB5F96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C3935-9EC9-CFD3-F4B5-DF1444CE2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0FE985-7710-404A-A94C-B5F103C7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42991B3-B38D-C0AD-C630-B59152DC0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A44079D-1611-4DDC-811F-F58835D34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36B05D7-E729-DAAA-90F5-1582CC62B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9AE39-756C-8D4E-BBB1-637EDB3EC2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8BC8-0A52-25C0-6DA3-65EB365B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B3D5B-D3C6-6015-387C-AA624AD08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54C2B-ABFF-5881-489E-179F0A03F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05628-0D2F-E3F1-207D-8EE92E5B5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8F1DC7E-7E27-B50A-9C3F-37A42680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30" y="30163"/>
            <a:ext cx="9693826" cy="872360"/>
          </a:xfrm>
        </p:spPr>
        <p:txBody>
          <a:bodyPr/>
          <a:lstStyle>
            <a:lvl1pPr>
              <a:defRPr sz="4000" b="1">
                <a:solidFill>
                  <a:srgbClr val="FCED2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09EB55-7FCF-A2F4-3548-F6FDF9DD30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4" y="1236737"/>
            <a:ext cx="11027459" cy="3244850"/>
          </a:xfrm>
        </p:spPr>
        <p:txBody>
          <a:bodyPr/>
          <a:lstStyle>
            <a:lvl1pPr>
              <a:defRPr b="1">
                <a:solidFill>
                  <a:srgbClr val="2F5597"/>
                </a:solidFill>
                <a:latin typeface="Aptos" panose="020B00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079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9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9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4927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8F1DC7E-7E27-B50A-9C3F-37A42680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30" y="30163"/>
            <a:ext cx="9693826" cy="872360"/>
          </a:xfrm>
        </p:spPr>
        <p:txBody>
          <a:bodyPr/>
          <a:lstStyle>
            <a:lvl1pPr>
              <a:defRPr sz="4000" b="1">
                <a:solidFill>
                  <a:srgbClr val="FCED2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09EB55-7FCF-A2F4-3548-F6FDF9DD30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4" y="1236737"/>
            <a:ext cx="11027459" cy="3244850"/>
          </a:xfrm>
        </p:spPr>
        <p:txBody>
          <a:bodyPr/>
          <a:lstStyle>
            <a:lvl1pPr>
              <a:defRPr b="1">
                <a:solidFill>
                  <a:srgbClr val="2F5597"/>
                </a:solidFill>
                <a:latin typeface="Aptos" panose="020B00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2F5597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1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7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71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3" r:id="rId6"/>
    <p:sldLayoutId id="2147483790" r:id="rId7"/>
    <p:sldLayoutId id="2147483793" r:id="rId8"/>
    <p:sldLayoutId id="2147483796" r:id="rId9"/>
    <p:sldLayoutId id="214748380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valerio.pruneri@icfo.e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hipsacademy.eu/news/ecsa-skills-strategy-2024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>
            <a:extLst>
              <a:ext uri="{FF2B5EF4-FFF2-40B4-BE49-F238E27FC236}">
                <a16:creationId xmlns:a16="http://schemas.microsoft.com/office/drawing/2014/main" id="{D07090AF-D498-C6CC-7C7C-BA645059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773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5">
            <a:extLst>
              <a:ext uri="{FF2B5EF4-FFF2-40B4-BE49-F238E27FC236}">
                <a16:creationId xmlns:a16="http://schemas.microsoft.com/office/drawing/2014/main" id="{BBA1BC82-DE33-D1F1-D591-FA4929E6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796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7" name="TextBox 30">
            <a:extLst>
              <a:ext uri="{FF2B5EF4-FFF2-40B4-BE49-F238E27FC236}">
                <a16:creationId xmlns:a16="http://schemas.microsoft.com/office/drawing/2014/main" id="{07438209-8314-3858-6C57-728495A9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480" y="5394415"/>
            <a:ext cx="379571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Segoe UI Semibold" panose="020B0502040204020203" pitchFamily="34" charset="0"/>
              </a:rPr>
              <a:t>Peter O’Brien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Segoe UI Semibold" panose="020B0502040204020203" pitchFamily="34" charset="0"/>
              </a:rPr>
              <a:t>Elisabeth Wintersteller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Segoe UI Semibold" panose="020B0502040204020203" pitchFamily="34" charset="0"/>
              </a:rPr>
              <a:t>Padraic Morrissey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Segoe UI Semibold" panose="020B0502040204020203" pitchFamily="34" charset="0"/>
              </a:rPr>
              <a:t>2026.01.29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Segoe UI Semibold" panose="020B0502040204020203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Eurostile" panose="020B0504020202050204" pitchFamily="34" charset="77"/>
              <a:ea typeface="+mn-ea"/>
              <a:cs typeface="Segoe UI Semibold" panose="020B0502040204020203" pitchFamily="34" charset="0"/>
            </a:endParaRP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03B2F661-281F-7588-D0FD-6CBF7064F69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-930275"/>
            <a:ext cx="3127375" cy="533400"/>
            <a:chOff x="590550" y="-1733550"/>
            <a:chExt cx="3127600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3595C6-2309-F103-9A77-68CAFE175927}"/>
                </a:ext>
              </a:extLst>
            </p:cNvPr>
            <p:cNvSpPr/>
            <p:nvPr/>
          </p:nvSpPr>
          <p:spPr>
            <a:xfrm>
              <a:off x="1390708" y="-1733550"/>
              <a:ext cx="533438" cy="533400"/>
            </a:xfrm>
            <a:prstGeom prst="ellipse">
              <a:avLst/>
            </a:prstGeom>
            <a:solidFill>
              <a:srgbClr val="EC5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353D38-8C43-5C90-F071-E221D0D9DDF4}"/>
                </a:ext>
              </a:extLst>
            </p:cNvPr>
            <p:cNvSpPr/>
            <p:nvPr/>
          </p:nvSpPr>
          <p:spPr>
            <a:xfrm>
              <a:off x="2287709" y="-1733550"/>
              <a:ext cx="533438" cy="5334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C6F0CF-8C3F-B92E-4BFE-A1B593AF0662}"/>
                </a:ext>
              </a:extLst>
            </p:cNvPr>
            <p:cNvSpPr/>
            <p:nvPr/>
          </p:nvSpPr>
          <p:spPr>
            <a:xfrm>
              <a:off x="590550" y="-1733550"/>
              <a:ext cx="533438" cy="533400"/>
            </a:xfrm>
            <a:prstGeom prst="ellipse">
              <a:avLst/>
            </a:prstGeom>
            <a:solidFill>
              <a:srgbClr val="FEA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0C133F-D296-2FA0-E709-E13E8AD32097}"/>
                </a:ext>
              </a:extLst>
            </p:cNvPr>
            <p:cNvSpPr/>
            <p:nvPr/>
          </p:nvSpPr>
          <p:spPr>
            <a:xfrm>
              <a:off x="3184712" y="-1733550"/>
              <a:ext cx="533438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DCA7E4-F36B-A4EA-E93B-E04B921557E3}"/>
              </a:ext>
            </a:extLst>
          </p:cNvPr>
          <p:cNvSpPr/>
          <p:nvPr/>
        </p:nvSpPr>
        <p:spPr>
          <a:xfrm>
            <a:off x="3504672" y="444432"/>
            <a:ext cx="8873066" cy="1920149"/>
          </a:xfrm>
          <a:prstGeom prst="roundRect">
            <a:avLst/>
          </a:prstGeom>
          <a:solidFill>
            <a:schemeClr val="bg1">
              <a:alpha val="9016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43B29DD8-E82D-2510-80B3-D092CF94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782918"/>
            <a:ext cx="89630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Calibri" panose="020F0502020204030204" pitchFamily="34" charset="0"/>
              </a:rPr>
              <a:t>Training &amp; Interoperability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Eurostile" panose="020B0504020202050204" pitchFamily="34" charset="77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C2E0B-D27C-32F7-A1A4-CC65DBB45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" y="5813151"/>
            <a:ext cx="4170556" cy="9017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692B-F8E3-34BE-6996-71C9BDA71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63EF-73C9-DE55-387B-B10632DD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30163"/>
            <a:ext cx="10383865" cy="872360"/>
          </a:xfrm>
        </p:spPr>
        <p:txBody>
          <a:bodyPr/>
          <a:lstStyle/>
          <a:p>
            <a:r>
              <a:rPr lang="en-IE" dirty="0"/>
              <a:t>Internal training - baseline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EFAD43-19B0-0B03-4358-5730ACF12A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Training resources:</a:t>
            </a:r>
          </a:p>
          <a:p>
            <a:pPr lvl="1"/>
            <a:r>
              <a:rPr lang="en-IE" sz="2000" dirty="0"/>
              <a:t>Expenses for training delivery to be charged to HE</a:t>
            </a:r>
          </a:p>
          <a:p>
            <a:pPr lvl="1"/>
            <a:r>
              <a:rPr lang="en-IE" sz="2000" dirty="0"/>
              <a:t>Expenses for training attendance to be charged to HE</a:t>
            </a:r>
          </a:p>
          <a:p>
            <a:pPr lvl="1"/>
            <a:r>
              <a:rPr lang="en-IE" sz="2000" dirty="0"/>
              <a:t>Internal training to be offered free of charge to attendees, i.e. no fees, access charges</a:t>
            </a:r>
          </a:p>
          <a:p>
            <a:pPr lvl="1"/>
            <a:r>
              <a:rPr lang="en-IE" sz="2000" dirty="0"/>
              <a:t>Centralised support for training administration and organisation, training development through </a:t>
            </a:r>
            <a:r>
              <a:rPr lang="en-IE" sz="2000" dirty="0" err="1"/>
              <a:t>PIXEurope</a:t>
            </a:r>
            <a:r>
              <a:rPr lang="en-IE" sz="2000" dirty="0"/>
              <a:t> training manager</a:t>
            </a:r>
          </a:p>
          <a:p>
            <a:pPr lvl="1"/>
            <a:endParaRPr lang="en-IE" sz="1600" b="0" dirty="0"/>
          </a:p>
          <a:p>
            <a:r>
              <a:rPr lang="en-IE" sz="2400" dirty="0"/>
              <a:t>Training focus:</a:t>
            </a:r>
          </a:p>
          <a:p>
            <a:pPr lvl="1"/>
            <a:r>
              <a:rPr lang="en-IE" sz="2000" dirty="0"/>
              <a:t>Technical skills development on pilot line technologies – top priority</a:t>
            </a:r>
          </a:p>
          <a:p>
            <a:pPr lvl="1"/>
            <a:r>
              <a:rPr lang="en-IE" sz="2000" dirty="0"/>
              <a:t>Non-technical development on pilot line non-technical operations – second priority</a:t>
            </a:r>
            <a:br>
              <a:rPr lang="en-IE" sz="2000" dirty="0"/>
            </a:br>
            <a:endParaRPr lang="en-IE" sz="2000" dirty="0"/>
          </a:p>
          <a:p>
            <a:r>
              <a:rPr lang="en-GB" sz="2400" dirty="0"/>
              <a:t>What internal training in </a:t>
            </a:r>
            <a:r>
              <a:rPr lang="en-GB" sz="2400" dirty="0" err="1"/>
              <a:t>PIXEurope</a:t>
            </a:r>
            <a:r>
              <a:rPr lang="en-GB" sz="2400" dirty="0"/>
              <a:t> doesn’t cover:</a:t>
            </a:r>
          </a:p>
          <a:p>
            <a:pPr lvl="1"/>
            <a:r>
              <a:rPr lang="en-GB" sz="2000" dirty="0"/>
              <a:t>Training required for onboarding by the host partner, unrelated to the project position.</a:t>
            </a:r>
          </a:p>
          <a:p>
            <a:pPr lvl="1"/>
            <a:r>
              <a:rPr lang="en-GB" sz="2000" dirty="0"/>
              <a:t>E.g. </a:t>
            </a:r>
            <a:r>
              <a:rPr lang="en-IE" sz="2000" dirty="0"/>
              <a:t>General employment, culture, compliance</a:t>
            </a:r>
          </a:p>
          <a:p>
            <a:pPr lvl="1"/>
            <a:endParaRPr lang="en-GB" sz="2000" dirty="0"/>
          </a:p>
          <a:p>
            <a:endParaRPr lang="en-GB" b="0" dirty="0"/>
          </a:p>
          <a:p>
            <a:pPr lvl="2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95405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585D-37E1-8A41-1FD6-55B7182E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the training needs for your WP?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ABBF-00DC-AA20-55E2-74E2BABCA8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E" dirty="0"/>
              <a:t>Open discussion:</a:t>
            </a:r>
          </a:p>
          <a:p>
            <a:pPr lvl="1"/>
            <a:r>
              <a:rPr lang="en-IE" dirty="0"/>
              <a:t>Based on the objectives of your WP, what – in your opinion - are the technical skills needed to support technical discussions and coordination?</a:t>
            </a:r>
            <a:br>
              <a:rPr lang="en-IE" dirty="0"/>
            </a:br>
            <a:endParaRPr lang="en-IE" dirty="0"/>
          </a:p>
          <a:p>
            <a:pPr lvl="1"/>
            <a:r>
              <a:rPr lang="en-IE" dirty="0"/>
              <a:t>Follow-on questions:</a:t>
            </a:r>
          </a:p>
          <a:p>
            <a:pPr lvl="2"/>
            <a:r>
              <a:rPr lang="en-IE" dirty="0"/>
              <a:t>Why is the skill needed?</a:t>
            </a:r>
          </a:p>
          <a:p>
            <a:pPr lvl="2"/>
            <a:r>
              <a:rPr lang="en-IE" dirty="0"/>
              <a:t>What makes the training specific to the pilot line/your WP?</a:t>
            </a:r>
          </a:p>
          <a:p>
            <a:pPr lvl="2"/>
            <a:endParaRPr lang="en-IE" dirty="0"/>
          </a:p>
          <a:p>
            <a:r>
              <a:rPr lang="en-IE" dirty="0"/>
              <a:t>Call to action: </a:t>
            </a:r>
          </a:p>
          <a:p>
            <a:pPr lvl="1"/>
            <a:r>
              <a:rPr lang="en-GB" dirty="0"/>
              <a:t>Get together to brainstorm ideas for training courses—possible titles, content, and overall direction.</a:t>
            </a:r>
          </a:p>
          <a:p>
            <a:pPr lvl="1"/>
            <a:r>
              <a:rPr lang="en-GB" dirty="0"/>
              <a:t>Get back with ideas by 26</a:t>
            </a:r>
            <a:r>
              <a:rPr lang="en-GB" baseline="30000" dirty="0"/>
              <a:t>th</a:t>
            </a:r>
            <a:r>
              <a:rPr lang="en-GB" dirty="0"/>
              <a:t> March 2026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058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5F3F8-FE53-D4A5-2D68-39186BEA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7E50-AF41-F7AE-E229-2C2878C5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WP7 – example training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1B7A-9F10-7B2F-27B5-49DB89F395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E5315-51A0-BDD7-0AC2-AFA05C15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67" y="1947672"/>
            <a:ext cx="9707755" cy="27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741B-18B9-0D5D-C46B-0F318F2A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4919-54D6-A8E5-1CE2-CC080F2E37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61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1AA33A9D-1F90-0B86-52FC-07AE7D9D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1454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>
                <a:solidFill>
                  <a:srgbClr val="FCED23"/>
                </a:solidFill>
                <a:latin typeface="Eurostile" panose="020B0504020202050204" pitchFamily="34" charset="77"/>
              </a:rPr>
              <a:t>Agenda</a:t>
            </a:r>
            <a:endParaRPr lang="en-IE" altLang="en-US" sz="2400" b="1" dirty="0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3BE380CA-66ED-6066-DEF8-378FD2F1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E4A20415-ADC6-048D-A607-BFDDBF3B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271F6399-2F25-EB4B-047A-03B63FAA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84F8A-85F4-8B93-2B95-8E76B8BF81F5}"/>
              </a:ext>
            </a:extLst>
          </p:cNvPr>
          <p:cNvSpPr txBox="1"/>
          <p:nvPr/>
        </p:nvSpPr>
        <p:spPr>
          <a:xfrm>
            <a:off x="620195" y="1699306"/>
            <a:ext cx="11326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E" sz="2000" dirty="0">
                <a:solidFill>
                  <a:srgbClr val="2F5597"/>
                </a:solidFill>
                <a:latin typeface="Aptos" panose="020B0004020202020204" pitchFamily="34" charset="0"/>
              </a:rPr>
              <a:t>Establishing a common baseline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E" sz="2000" dirty="0">
                <a:solidFill>
                  <a:srgbClr val="2F5597"/>
                </a:solidFill>
                <a:latin typeface="Aptos" panose="020B0004020202020204" pitchFamily="34" charset="0"/>
              </a:rPr>
              <a:t>Interoperability in </a:t>
            </a:r>
            <a:r>
              <a:rPr lang="en-IE" sz="2000" dirty="0" err="1">
                <a:solidFill>
                  <a:srgbClr val="2F5597"/>
                </a:solidFill>
                <a:latin typeface="Aptos" panose="020B0004020202020204" pitchFamily="34" charset="0"/>
              </a:rPr>
              <a:t>PIXEurope</a:t>
            </a:r>
            <a:endParaRPr lang="en-IE" sz="2000" dirty="0">
              <a:solidFill>
                <a:srgbClr val="2F5597"/>
              </a:solidFill>
              <a:latin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IE" sz="2000" dirty="0">
                <a:solidFill>
                  <a:srgbClr val="2F5597"/>
                </a:solidFill>
                <a:latin typeface="Aptos" panose="020B0004020202020204" pitchFamily="34" charset="0"/>
              </a:rPr>
              <a:t>Training in </a:t>
            </a:r>
            <a:r>
              <a:rPr lang="en-IE" sz="2000" dirty="0" err="1">
                <a:solidFill>
                  <a:srgbClr val="2F5597"/>
                </a:solidFill>
                <a:latin typeface="Aptos" panose="020B0004020202020204" pitchFamily="34" charset="0"/>
              </a:rPr>
              <a:t>PIXEurope</a:t>
            </a:r>
            <a:endParaRPr lang="en-IE" sz="2000" dirty="0">
              <a:solidFill>
                <a:srgbClr val="2F5597"/>
              </a:solidFill>
              <a:latin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E" sz="2000" dirty="0">
                <a:solidFill>
                  <a:srgbClr val="2F5597"/>
                </a:solidFill>
                <a:latin typeface="Aptos" panose="020B0004020202020204" pitchFamily="34" charset="0"/>
              </a:rPr>
              <a:t>Training and Interoperability: What are the training needs for your WP? Guided discussion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E" sz="2000" dirty="0">
                <a:solidFill>
                  <a:srgbClr val="2F5597"/>
                </a:solidFill>
                <a:latin typeface="Aptos" panose="020B0004020202020204" pitchFamily="34" charset="0"/>
              </a:rPr>
              <a:t>AOB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4F03-2999-E619-F88A-BA0011B4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3716-3A12-A069-053F-6D0A1831C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4" y="1236737"/>
            <a:ext cx="8068513" cy="3244850"/>
          </a:xfrm>
        </p:spPr>
        <p:txBody>
          <a:bodyPr/>
          <a:lstStyle/>
          <a:p>
            <a:r>
              <a:rPr lang="en-GB" sz="2400" dirty="0"/>
              <a:t>Purpose of Interoperability</a:t>
            </a:r>
          </a:p>
          <a:p>
            <a:pPr lvl="1"/>
            <a:r>
              <a:rPr lang="en-GB" sz="2000" dirty="0"/>
              <a:t>Ensure the PIXEurope pilot line operates as one coherent system, linking activities across the technical work packages.</a:t>
            </a:r>
          </a:p>
          <a:p>
            <a:pPr lvl="1"/>
            <a:r>
              <a:rPr lang="en-GB" sz="2000" dirty="0"/>
              <a:t>Connect design, fabrication, packaging, test, and demonstrator work through defined interfaces and shared understanding.</a:t>
            </a:r>
          </a:p>
          <a:p>
            <a:r>
              <a:rPr lang="en-GB" sz="2400" dirty="0"/>
              <a:t>Our Role (Tyndall, WP3)</a:t>
            </a:r>
          </a:p>
          <a:p>
            <a:pPr lvl="1"/>
            <a:r>
              <a:rPr lang="en-GB" sz="2000" dirty="0"/>
              <a:t>Lead and coordinate interoperability activities across the technical WPs.</a:t>
            </a:r>
          </a:p>
          <a:p>
            <a:pPr lvl="1"/>
            <a:r>
              <a:rPr lang="en-GB" sz="2000" dirty="0"/>
              <a:t>Define and document interfaces and handoffs between design, fab, hybrid, packaging, and test.</a:t>
            </a:r>
          </a:p>
          <a:p>
            <a:pPr lvl="1"/>
            <a:r>
              <a:rPr lang="en-GB" sz="2000" dirty="0"/>
              <a:t>Help support alignment across the pilot line by identifying dependencies and shared processes.</a:t>
            </a:r>
          </a:p>
          <a:p>
            <a:pPr lvl="1"/>
            <a:r>
              <a:rPr lang="en-GB" sz="2000" dirty="0"/>
              <a:t>Capture validated workflows and feed them into the Gateway and training activities.</a:t>
            </a:r>
          </a:p>
        </p:txBody>
      </p:sp>
      <p:pic>
        <p:nvPicPr>
          <p:cNvPr id="4" name="Picture 3" descr="A map of europe with different components&#10;&#10;Description automatically generated">
            <a:extLst>
              <a:ext uri="{FF2B5EF4-FFF2-40B4-BE49-F238E27FC236}">
                <a16:creationId xmlns:a16="http://schemas.microsoft.com/office/drawing/2014/main" id="{767DA5A6-1609-D52D-F722-C84896CB5C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150" y="3305907"/>
            <a:ext cx="2837566" cy="3053632"/>
          </a:xfrm>
          <a:prstGeom prst="rect">
            <a:avLst/>
          </a:prstGeom>
        </p:spPr>
      </p:pic>
      <p:pic>
        <p:nvPicPr>
          <p:cNvPr id="6" name="Picture 2" descr="108+ Thousand Connecting Cogs Royalty-Free Images, Stock Photos &amp; Pictures  | Shutterstock">
            <a:extLst>
              <a:ext uri="{FF2B5EF4-FFF2-40B4-BE49-F238E27FC236}">
                <a16:creationId xmlns:a16="http://schemas.microsoft.com/office/drawing/2014/main" id="{3ED5C8DE-B494-2410-EBD3-1840C51E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535" y="1862335"/>
            <a:ext cx="1454282" cy="13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54ED5-0253-3271-60AE-3E9A7A7CEA9E}"/>
              </a:ext>
            </a:extLst>
          </p:cNvPr>
          <p:cNvSpPr txBox="1"/>
          <p:nvPr/>
        </p:nvSpPr>
        <p:spPr>
          <a:xfrm>
            <a:off x="8953150" y="1288494"/>
            <a:ext cx="3175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171BC"/>
                </a:solidFill>
                <a:latin typeface="Aptos" panose="020B0004020202020204" pitchFamily="34" charset="0"/>
              </a:rPr>
              <a:t>Distributed Pilot Line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7024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5D4A6-FD32-CCD0-A49D-30E5AB795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3FBF-F8F9-3591-A984-7A02DFDB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47129-D442-9F49-AE7B-6964317052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236737"/>
            <a:ext cx="10824158" cy="3244850"/>
          </a:xfrm>
        </p:spPr>
        <p:txBody>
          <a:bodyPr/>
          <a:lstStyle/>
          <a:p>
            <a:r>
              <a:rPr lang="en-GB" sz="2400" dirty="0"/>
              <a:t>How Interoperability Links Across the WPs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WP3 – Equipment (CSIC): </a:t>
            </a:r>
            <a:r>
              <a:rPr lang="en-GB" sz="2000" dirty="0"/>
              <a:t>Align equipment installation timelines with all other WPs.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WP4 – Design (TU/e): </a:t>
            </a:r>
            <a:r>
              <a:rPr lang="en-GB" sz="2000" dirty="0"/>
              <a:t>Ensure design outputs are ready for fabrication, packaging, and test.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WP5 – Monolithic Platforms (VTT): </a:t>
            </a:r>
            <a:r>
              <a:rPr lang="en-GB" sz="2000" dirty="0"/>
              <a:t>Align fabrication outputs with downstream hybrid and packaging requirements.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WP6 – Hybrid Integration (UPV): </a:t>
            </a:r>
            <a:r>
              <a:rPr lang="en-GB" sz="2000" dirty="0"/>
              <a:t>Connect bonding and coupling interfaces with packaging and test.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WP7 – Packaging (Tyndall): </a:t>
            </a:r>
            <a:r>
              <a:rPr lang="en-GB" sz="2000" dirty="0"/>
              <a:t>Lead packaging-level interoperability and validation of key interfaces.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WP8 – Test &amp; Reliability (TU/e): </a:t>
            </a:r>
            <a:r>
              <a:rPr lang="en-GB" sz="2000" dirty="0"/>
              <a:t>Ensure test access and data compatibility across WPs.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WP9 – Demonstrators (ICFO): </a:t>
            </a:r>
            <a:r>
              <a:rPr lang="en-GB" sz="2000" dirty="0"/>
              <a:t>ICFO leads demos; we track inter-WP readiness and dependencies.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/>
              <a:t>WP3 – Gateway, Training &amp; Open Access: </a:t>
            </a:r>
            <a:r>
              <a:rPr lang="en-GB" sz="2000" dirty="0"/>
              <a:t>Capture and share validated workflows across the pilot line.</a:t>
            </a:r>
          </a:p>
        </p:txBody>
      </p:sp>
    </p:spTree>
    <p:extLst>
      <p:ext uri="{BB962C8B-B14F-4D97-AF65-F5344CB8AC3E}">
        <p14:creationId xmlns:p14="http://schemas.microsoft.com/office/powerpoint/2010/main" val="389879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BD6C-0418-9A5A-81F2-AE1B88DF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Position and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90DB-B114-D3DB-0086-5623DF2AB5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236736"/>
            <a:ext cx="6835338" cy="5499623"/>
          </a:xfrm>
        </p:spPr>
        <p:txBody>
          <a:bodyPr/>
          <a:lstStyle/>
          <a:p>
            <a:r>
              <a:rPr lang="en-GB" sz="2400" dirty="0"/>
              <a:t>Where Your WP Fits</a:t>
            </a:r>
          </a:p>
          <a:p>
            <a:pPr lvl="1"/>
            <a:r>
              <a:rPr lang="en-GB" sz="2000" dirty="0"/>
              <a:t>Is it clear how your WP fits into the overall flow from design through to demonstrators?</a:t>
            </a:r>
          </a:p>
          <a:p>
            <a:pPr lvl="1"/>
            <a:r>
              <a:rPr lang="en-GB" sz="2000" dirty="0"/>
              <a:t>Which WPs do you depend on most to make progress?</a:t>
            </a:r>
          </a:p>
          <a:p>
            <a:pPr lvl="1"/>
            <a:r>
              <a:rPr lang="en-GB" sz="2000" dirty="0"/>
              <a:t>Which WPs are most dependent on outputs from your WP?</a:t>
            </a:r>
          </a:p>
          <a:p>
            <a:pPr lvl="1"/>
            <a:endParaRPr lang="en-GB" sz="2000" dirty="0"/>
          </a:p>
          <a:p>
            <a:r>
              <a:rPr lang="en-GB" sz="2400" dirty="0"/>
              <a:t>Key Dependencies and Risks</a:t>
            </a:r>
          </a:p>
          <a:p>
            <a:pPr lvl="1"/>
            <a:r>
              <a:rPr lang="en-GB" sz="2000" dirty="0"/>
              <a:t>What inputs are critical for your WP in the near term?</a:t>
            </a:r>
          </a:p>
          <a:p>
            <a:pPr lvl="1"/>
            <a:r>
              <a:rPr lang="en-GB" sz="2000" dirty="0"/>
              <a:t>Where do you see the biggest uncertainty or risk of delay?</a:t>
            </a:r>
          </a:p>
          <a:p>
            <a:pPr lvl="1"/>
            <a:r>
              <a:rPr lang="en-GB" sz="2000" dirty="0"/>
              <a:t>Are there assumptions or dependencies that may not yet be visible to others?</a:t>
            </a:r>
          </a:p>
          <a:p>
            <a:endParaRPr lang="en-I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A7FC4-F129-3D31-FE16-75012CF49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675" y="2684508"/>
            <a:ext cx="4100754" cy="24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8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1230-8C8E-DEF5-F4FA-85171A28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7BA4-F1CA-175A-372D-B546C969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Integration and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6E67-171E-75E0-4BB4-75CAEF67B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3" y="1236736"/>
            <a:ext cx="7015557" cy="5499623"/>
          </a:xfrm>
        </p:spPr>
        <p:txBody>
          <a:bodyPr/>
          <a:lstStyle/>
          <a:p>
            <a:r>
              <a:rPr lang="en-GB" sz="2400" dirty="0"/>
              <a:t>Early Integration and Learning</a:t>
            </a:r>
          </a:p>
          <a:p>
            <a:pPr lvl="1"/>
            <a:r>
              <a:rPr lang="en-GB" sz="2000" dirty="0"/>
              <a:t>Would early, simplified integration activities be useful for your WP?</a:t>
            </a:r>
          </a:p>
          <a:p>
            <a:pPr lvl="1"/>
            <a:r>
              <a:rPr lang="en-GB" sz="2000" dirty="0"/>
              <a:t>Are there interfaces that could be tested early with relatively low effort?</a:t>
            </a:r>
          </a:p>
          <a:p>
            <a:pPr lvl="1"/>
            <a:r>
              <a:rPr lang="en-GB" sz="2000" dirty="0"/>
              <a:t>Would reference PICs or pathfinder demonstrators add value?</a:t>
            </a:r>
          </a:p>
          <a:p>
            <a:pPr lvl="1"/>
            <a:endParaRPr lang="en-GB" sz="2000" dirty="0"/>
          </a:p>
          <a:p>
            <a:r>
              <a:rPr lang="en-GB" sz="2400" dirty="0"/>
              <a:t>How We Work Together</a:t>
            </a:r>
          </a:p>
          <a:p>
            <a:pPr lvl="1"/>
            <a:r>
              <a:rPr lang="en-GB" sz="2000" dirty="0"/>
              <a:t>Would more focused discussions with specific WP leads be helpful? </a:t>
            </a:r>
            <a:r>
              <a:rPr lang="en-GB" sz="2000" i="1" dirty="0"/>
              <a:t>E.g. Monthly/Quarterly WP4-WP5-WP6 </a:t>
            </a:r>
          </a:p>
          <a:p>
            <a:pPr lvl="1"/>
            <a:r>
              <a:rPr lang="en-GB" sz="2000" dirty="0"/>
              <a:t>Would periodic cross-WP sessions add value at this stage? </a:t>
            </a:r>
            <a:r>
              <a:rPr lang="en-GB" sz="2000" i="1" dirty="0"/>
              <a:t>E.g. Quarterly WP4-WP9 </a:t>
            </a:r>
            <a:endParaRPr lang="en-GB" sz="2000" dirty="0"/>
          </a:p>
          <a:p>
            <a:pPr lvl="1"/>
            <a:r>
              <a:rPr lang="en-GB" sz="2000" dirty="0"/>
              <a:t>What level of coordination feels useful rather than burdensome?</a:t>
            </a:r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F3DD6-B837-A121-B284-CBBB7B9E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57"/>
          <a:stretch>
            <a:fillRect/>
          </a:stretch>
        </p:blipFill>
        <p:spPr>
          <a:xfrm>
            <a:off x="7788830" y="3746552"/>
            <a:ext cx="4133323" cy="223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00239-2EBE-A499-CC8D-BCDA1A0A1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04"/>
          <a:stretch>
            <a:fillRect/>
          </a:stretch>
        </p:blipFill>
        <p:spPr>
          <a:xfrm>
            <a:off x="8844674" y="1394392"/>
            <a:ext cx="1826359" cy="22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A72F-D0D2-0A31-BCED-D1845564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Training in </a:t>
            </a:r>
            <a:r>
              <a:rPr lang="en-IE" dirty="0" err="1"/>
              <a:t>PIXEurope</a:t>
            </a:r>
            <a:r>
              <a:rPr lang="en-IE" dirty="0"/>
              <a:t> – Big picture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A6221-6B5D-4BA3-EE90-9EEDDE42C3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2270" y="1290481"/>
            <a:ext cx="11027459" cy="3244850"/>
          </a:xfrm>
        </p:spPr>
        <p:txBody>
          <a:bodyPr/>
          <a:lstStyle/>
          <a:p>
            <a:r>
              <a:rPr lang="en-IE" sz="2400" dirty="0"/>
              <a:t>Goal</a:t>
            </a:r>
          </a:p>
          <a:p>
            <a:pPr lvl="1"/>
            <a:r>
              <a:rPr lang="en-GB" sz="2000" dirty="0"/>
              <a:t>Develop an </a:t>
            </a:r>
            <a:r>
              <a:rPr lang="en-GB" sz="2000" u="sng" dirty="0"/>
              <a:t>external training programme</a:t>
            </a:r>
            <a:r>
              <a:rPr lang="en-GB" sz="2000" dirty="0"/>
              <a:t>, targeting SME’s, start-ups and industrial users:</a:t>
            </a:r>
          </a:p>
          <a:p>
            <a:pPr lvl="2"/>
            <a:r>
              <a:rPr lang="en-GB" sz="1600" dirty="0"/>
              <a:t>To engage with the pilot line technologies through training</a:t>
            </a:r>
          </a:p>
          <a:p>
            <a:pPr lvl="2"/>
            <a:r>
              <a:rPr lang="en-GB" sz="1600" dirty="0"/>
              <a:t>To establish training as an entry point for other pilot line services</a:t>
            </a:r>
            <a:br>
              <a:rPr lang="en-GB" sz="1600" dirty="0"/>
            </a:br>
            <a:endParaRPr lang="en-GB" sz="1600" dirty="0"/>
          </a:p>
          <a:p>
            <a:pPr lvl="1"/>
            <a:r>
              <a:rPr lang="en-GB" sz="2000" dirty="0"/>
              <a:t>Develop an </a:t>
            </a:r>
            <a:r>
              <a:rPr lang="en-GB" sz="2000" u="sng" dirty="0"/>
              <a:t>internal training programme</a:t>
            </a:r>
            <a:r>
              <a:rPr lang="en-GB" sz="2000" dirty="0"/>
              <a:t>, targeting consortium members:</a:t>
            </a:r>
          </a:p>
          <a:p>
            <a:pPr lvl="2"/>
            <a:r>
              <a:rPr lang="en-GB" sz="1600" dirty="0"/>
              <a:t>To gain a detailed understanding of the pilot line technologies</a:t>
            </a:r>
          </a:p>
          <a:p>
            <a:pPr lvl="2"/>
            <a:r>
              <a:rPr lang="en-GB" sz="1600" dirty="0"/>
              <a:t>To support technical discussions and coordination within your WP</a:t>
            </a:r>
            <a:br>
              <a:rPr lang="en-GB" sz="1600" dirty="0"/>
            </a:br>
            <a:endParaRPr lang="en-GB" sz="2000" dirty="0"/>
          </a:p>
          <a:p>
            <a:r>
              <a:rPr lang="en-IE" sz="2400" dirty="0"/>
              <a:t>Outcome</a:t>
            </a:r>
          </a:p>
          <a:p>
            <a:pPr lvl="1"/>
            <a:r>
              <a:rPr lang="en-GB" sz="2000" dirty="0"/>
              <a:t>Build Europe’s skilled workforce in advanced PIC manufacturing</a:t>
            </a:r>
          </a:p>
          <a:p>
            <a:pPr lvl="1"/>
            <a:r>
              <a:rPr lang="en-GB" sz="2000" dirty="0"/>
              <a:t>A unified, accessible training framework enabling Europe’s leadership in PIC manufacturing and innovation.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469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5286-7CF5-1552-4116-6198B5BF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690"/>
            <a:ext cx="10461812" cy="872360"/>
          </a:xfrm>
        </p:spPr>
        <p:txBody>
          <a:bodyPr/>
          <a:lstStyle/>
          <a:p>
            <a:r>
              <a:rPr lang="en-IE" dirty="0"/>
              <a:t>Develop a training programme – Core priority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9DAF22-B21F-2AA9-FB63-CDB081B433D4}"/>
              </a:ext>
            </a:extLst>
          </p:cNvPr>
          <p:cNvGrpSpPr/>
          <p:nvPr/>
        </p:nvGrpSpPr>
        <p:grpSpPr>
          <a:xfrm>
            <a:off x="0" y="1228590"/>
            <a:ext cx="3570667" cy="4346651"/>
            <a:chOff x="12618517" y="1427165"/>
            <a:chExt cx="5356000" cy="6519976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1E4C50AA-7D4C-DF6A-934E-B93B0C65BE1C}"/>
                </a:ext>
              </a:extLst>
            </p:cNvPr>
            <p:cNvSpPr/>
            <p:nvPr/>
          </p:nvSpPr>
          <p:spPr>
            <a:xfrm>
              <a:off x="14496206" y="2498975"/>
              <a:ext cx="1600622" cy="5448166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58291E-F127-2FB3-C402-B5DC49804E03}"/>
                </a:ext>
              </a:extLst>
            </p:cNvPr>
            <p:cNvSpPr txBox="1"/>
            <p:nvPr/>
          </p:nvSpPr>
          <p:spPr>
            <a:xfrm>
              <a:off x="12618517" y="1427165"/>
              <a:ext cx="5356000" cy="969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PIC Manufacturing</a:t>
              </a:r>
              <a:br>
                <a:rPr lang="en-US" b="1" dirty="0">
                  <a:solidFill>
                    <a:srgbClr val="002060"/>
                  </a:solidFill>
                </a:rPr>
              </a:br>
              <a:r>
                <a:rPr lang="en-US" b="1" dirty="0">
                  <a:solidFill>
                    <a:srgbClr val="002060"/>
                  </a:solidFill>
                </a:rPr>
                <a:t> value chain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99B78F-4866-EA77-828C-1572E60A1B07}"/>
              </a:ext>
            </a:extLst>
          </p:cNvPr>
          <p:cNvSpPr txBox="1"/>
          <p:nvPr/>
        </p:nvSpPr>
        <p:spPr>
          <a:xfrm>
            <a:off x="414866" y="3365683"/>
            <a:ext cx="106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002060"/>
                </a:solidFill>
              </a:rPr>
              <a:t>Training needs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15F00F-184C-BBFE-BA6A-FC30724EB032}"/>
              </a:ext>
            </a:extLst>
          </p:cNvPr>
          <p:cNvGrpSpPr/>
          <p:nvPr/>
        </p:nvGrpSpPr>
        <p:grpSpPr>
          <a:xfrm>
            <a:off x="2175934" y="1521079"/>
            <a:ext cx="9601200" cy="5041407"/>
            <a:chOff x="1371600" y="2304331"/>
            <a:chExt cx="14401800" cy="75621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CDEFCB-9C61-38BB-FC80-9C89109E06A5}"/>
                </a:ext>
              </a:extLst>
            </p:cNvPr>
            <p:cNvGrpSpPr/>
            <p:nvPr/>
          </p:nvGrpSpPr>
          <p:grpSpPr>
            <a:xfrm>
              <a:off x="1371600" y="2304331"/>
              <a:ext cx="14401800" cy="7562110"/>
              <a:chOff x="832375" y="2232231"/>
              <a:chExt cx="10655330" cy="4531631"/>
            </a:xfrm>
          </p:grpSpPr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69C25D7B-9843-74C3-1BF5-BECEE8F18AE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5690998"/>
                  </p:ext>
                </p:extLst>
              </p:nvPr>
            </p:nvGraphicFramePr>
            <p:xfrm>
              <a:off x="832375" y="2232231"/>
              <a:ext cx="10655330" cy="370552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DAC950-288C-6FFD-474F-E737E07C2ACA}"/>
                  </a:ext>
                </a:extLst>
              </p:cNvPr>
              <p:cNvSpPr/>
              <p:nvPr/>
            </p:nvSpPr>
            <p:spPr>
              <a:xfrm rot="16200000">
                <a:off x="5435088" y="3771892"/>
                <a:ext cx="1968302" cy="6655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sz="1200" dirty="0">
                    <a:solidFill>
                      <a:prstClr val="white"/>
                    </a:solidFill>
                    <a:latin typeface="Calibri"/>
                  </a:rPr>
                  <a:t>Hardware engineers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B8119B-041F-3006-0596-AB893090A646}"/>
                  </a:ext>
                </a:extLst>
              </p:cNvPr>
              <p:cNvSpPr/>
              <p:nvPr/>
            </p:nvSpPr>
            <p:spPr>
              <a:xfrm rot="16200000">
                <a:off x="6892927" y="5268455"/>
                <a:ext cx="1209365" cy="9723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dirty="0">
                    <a:solidFill>
                      <a:prstClr val="white"/>
                    </a:solidFill>
                    <a:latin typeface="Calibri"/>
                  </a:rPr>
                  <a:t>Non-tech support roles</a:t>
                </a:r>
                <a:endParaRPr lang="en-IE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83125B-52F2-BB70-C158-49FA08EC0CBA}"/>
                  </a:ext>
                </a:extLst>
              </p:cNvPr>
              <p:cNvSpPr/>
              <p:nvPr/>
            </p:nvSpPr>
            <p:spPr>
              <a:xfrm rot="16200000">
                <a:off x="5103196" y="2480472"/>
                <a:ext cx="1035763" cy="6832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sz="1200" dirty="0" err="1">
                    <a:solidFill>
                      <a:prstClr val="white"/>
                    </a:solidFill>
                    <a:latin typeface="Calibri"/>
                  </a:rPr>
                  <a:t>Softwar</a:t>
                </a:r>
                <a:r>
                  <a:rPr lang="en-IE" dirty="0">
                    <a:solidFill>
                      <a:prstClr val="white"/>
                    </a:solidFill>
                    <a:latin typeface="Calibri"/>
                  </a:rPr>
                  <a:t>e engineers</a:t>
                </a:r>
                <a:endParaRPr lang="en-IE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47A3CF-E425-09B0-F4B8-FDA949DD349D}"/>
                  </a:ext>
                </a:extLst>
              </p:cNvPr>
              <p:cNvSpPr/>
              <p:nvPr/>
            </p:nvSpPr>
            <p:spPr>
              <a:xfrm rot="16200000">
                <a:off x="6214655" y="3817128"/>
                <a:ext cx="1968302" cy="5750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dirty="0">
                    <a:solidFill>
                      <a:prstClr val="white"/>
                    </a:solidFill>
                    <a:latin typeface="Calibri"/>
                  </a:rPr>
                  <a:t>Technicians</a:t>
                </a:r>
                <a:endParaRPr lang="en-IE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DFAB3C-A44B-C7C4-2811-EC2D4B55311E}"/>
                  </a:ext>
                </a:extLst>
              </p:cNvPr>
              <p:cNvSpPr txBox="1"/>
              <p:nvPr/>
            </p:nvSpPr>
            <p:spPr>
              <a:xfrm>
                <a:off x="1877961" y="6496313"/>
                <a:ext cx="8899528" cy="267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667" dirty="0"/>
                  <a:t>Source: Beaujeu, R., Saint-Martin, L, Lebon, C. (2024) ‘Skills Strategy 2024. </a:t>
                </a:r>
                <a:r>
                  <a:rPr lang="en-IE" sz="667" dirty="0" err="1"/>
                  <a:t>Adressing</a:t>
                </a:r>
                <a:r>
                  <a:rPr lang="en-IE" sz="667" dirty="0"/>
                  <a:t> the talent gap in the EU semiconductor ecosystem, available at: </a:t>
                </a:r>
                <a:r>
                  <a:rPr lang="en-IE" sz="667" dirty="0">
                    <a:hlinkClick r:id="rId7"/>
                  </a:rPr>
                  <a:t>https://chipsacademy.eu/news/ecsa-skills-strategy-2024/</a:t>
                </a:r>
                <a:r>
                  <a:rPr lang="en-IE" sz="667" dirty="0"/>
                  <a:t>, pp.16-19. (Accessed: 09/07/2025).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6302E7-52E7-84BE-7755-912BDE0BFD4D}"/>
                </a:ext>
              </a:extLst>
            </p:cNvPr>
            <p:cNvSpPr/>
            <p:nvPr/>
          </p:nvSpPr>
          <p:spPr>
            <a:xfrm rot="16200000">
              <a:off x="5913026" y="2826926"/>
              <a:ext cx="1728417" cy="923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dirty="0">
                  <a:solidFill>
                    <a:prstClr val="white"/>
                  </a:solidFill>
                  <a:latin typeface="Calibri"/>
                </a:rPr>
                <a:t>Data analyst</a:t>
              </a:r>
              <a:endParaRPr lang="en-IE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68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A72F-D0D2-0A31-BCED-D1845564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30163"/>
            <a:ext cx="10383865" cy="872360"/>
          </a:xfrm>
        </p:spPr>
        <p:txBody>
          <a:bodyPr/>
          <a:lstStyle/>
          <a:p>
            <a:r>
              <a:rPr lang="en-IE" dirty="0"/>
              <a:t>Internal training – baseline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A6221-6B5D-4BA3-EE90-9EEDDE42C3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Goal of internal training: </a:t>
            </a:r>
          </a:p>
          <a:p>
            <a:pPr lvl="1"/>
            <a:r>
              <a:rPr lang="en-GB" sz="2000" dirty="0"/>
              <a:t>Develop an </a:t>
            </a:r>
            <a:r>
              <a:rPr lang="en-GB" sz="2000" u="sng" dirty="0"/>
              <a:t>internal training programme</a:t>
            </a:r>
            <a:r>
              <a:rPr lang="en-GB" sz="2000" dirty="0"/>
              <a:t>, targeting consortium members:</a:t>
            </a:r>
          </a:p>
          <a:p>
            <a:pPr lvl="2"/>
            <a:r>
              <a:rPr lang="en-GB" sz="1600" dirty="0"/>
              <a:t>To gain a detailed understanding of the pilot line technologies</a:t>
            </a:r>
          </a:p>
          <a:p>
            <a:pPr lvl="2"/>
            <a:r>
              <a:rPr lang="en-GB" sz="1600" dirty="0"/>
              <a:t>To support technical discussions and coordination within your WP</a:t>
            </a:r>
            <a:endParaRPr lang="en-GB" dirty="0"/>
          </a:p>
          <a:p>
            <a:pPr lvl="1"/>
            <a:endParaRPr lang="en-IE" sz="2000" dirty="0"/>
          </a:p>
          <a:p>
            <a:r>
              <a:rPr lang="en-GB" sz="2400" dirty="0"/>
              <a:t>Training delivery and development:</a:t>
            </a:r>
          </a:p>
          <a:p>
            <a:pPr lvl="1"/>
            <a:r>
              <a:rPr lang="en-IE" sz="1600" dirty="0"/>
              <a:t>Training to be delivered by consortium partners</a:t>
            </a:r>
          </a:p>
          <a:p>
            <a:pPr lvl="1"/>
            <a:r>
              <a:rPr lang="en-IE" sz="1600" dirty="0"/>
              <a:t>Training to be developed by consortium partners</a:t>
            </a:r>
          </a:p>
          <a:p>
            <a:pPr lvl="1"/>
            <a:r>
              <a:rPr lang="en-IE" sz="1600" dirty="0"/>
              <a:t>Training delivery and development will not be outsourced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Internal training eligibility</a:t>
            </a:r>
          </a:p>
          <a:p>
            <a:pPr lvl="1"/>
            <a:r>
              <a:rPr lang="en-IE" sz="2000" dirty="0"/>
              <a:t>All partners, especially new hires, i.e.  </a:t>
            </a:r>
          </a:p>
          <a:p>
            <a:pPr lvl="2"/>
            <a:r>
              <a:rPr lang="en-IE" sz="1600" dirty="0"/>
              <a:t>F</a:t>
            </a:r>
            <a:r>
              <a:rPr lang="en-GB" sz="1600" b="0" dirty="0" err="1"/>
              <a:t>ully</a:t>
            </a:r>
            <a:r>
              <a:rPr lang="en-GB" sz="1600" b="0" dirty="0"/>
              <a:t> or partially funded through </a:t>
            </a:r>
            <a:r>
              <a:rPr lang="en-GB" sz="1600" b="0" dirty="0" err="1"/>
              <a:t>PIXEurope</a:t>
            </a:r>
            <a:r>
              <a:rPr lang="en-GB" sz="1600" b="0" dirty="0"/>
              <a:t>. </a:t>
            </a:r>
            <a:endParaRPr lang="en-GB" sz="1600" dirty="0"/>
          </a:p>
          <a:p>
            <a:pPr lvl="2"/>
            <a:r>
              <a:rPr lang="en-GB" sz="1600" b="0" dirty="0"/>
              <a:t>Not funded through </a:t>
            </a:r>
            <a:r>
              <a:rPr lang="en-GB" sz="1600" b="0" dirty="0" err="1"/>
              <a:t>PIXEurope</a:t>
            </a:r>
            <a:r>
              <a:rPr lang="en-GB" sz="1600" b="0" dirty="0"/>
              <a:t>, but their work is directly related to and contributing to </a:t>
            </a:r>
            <a:r>
              <a:rPr lang="en-GB" sz="1600" b="0" dirty="0" err="1"/>
              <a:t>PIXEurope</a:t>
            </a:r>
            <a:r>
              <a:rPr lang="en-GB" b="0" dirty="0"/>
              <a:t>.</a:t>
            </a:r>
            <a:br>
              <a:rPr lang="en-GB" b="0" dirty="0"/>
            </a:br>
            <a:endParaRPr lang="en-GB" b="0" dirty="0"/>
          </a:p>
          <a:p>
            <a:pPr lvl="2"/>
            <a:endParaRPr lang="en-GB" b="0" dirty="0"/>
          </a:p>
          <a:p>
            <a:pPr lvl="2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4743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f54627-80f7-4173-89c8-70c5f3082a0e" xsi:nil="true"/>
    <lcf76f155ced4ddcb4097134ff3c332f xmlns="b7d07021-0ea6-4240-9b31-dd579c0fd6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14B0755DE8A4EB4B4D76C60DF53EC" ma:contentTypeVersion="11" ma:contentTypeDescription="Create a new document." ma:contentTypeScope="" ma:versionID="83531dd96e74a93926be8ce7c3e188f6">
  <xsd:schema xmlns:xsd="http://www.w3.org/2001/XMLSchema" xmlns:xs="http://www.w3.org/2001/XMLSchema" xmlns:p="http://schemas.microsoft.com/office/2006/metadata/properties" xmlns:ns2="b7d07021-0ea6-4240-9b31-dd579c0fd625" xmlns:ns3="36f54627-80f7-4173-89c8-70c5f3082a0e" targetNamespace="http://schemas.microsoft.com/office/2006/metadata/properties" ma:root="true" ma:fieldsID="082905e039a3ef9d61e19250a634f9ce" ns2:_="" ns3:_="">
    <xsd:import namespace="b7d07021-0ea6-4240-9b31-dd579c0fd625"/>
    <xsd:import namespace="36f54627-80f7-4173-89c8-70c5f3082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07021-0ea6-4240-9b31-dd579c0fd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904d0a-61a1-4684-a764-9f6075688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54627-80f7-4173-89c8-70c5f3082a0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7d1ae71-3f4f-436d-b3ab-d5dec21ae572}" ma:internalName="TaxCatchAll" ma:showField="CatchAllData" ma:web="36f54627-80f7-4173-89c8-70c5f3082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EC141-459B-411C-9436-1D0762F4942C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804c0755-fe45-4614-a502-c050c79e32b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6f54627-80f7-4173-89c8-70c5f3082a0e"/>
    <ds:schemaRef ds:uri="b7d07021-0ea6-4240-9b31-dd579c0fd625"/>
  </ds:schemaRefs>
</ds:datastoreItem>
</file>

<file path=customXml/itemProps2.xml><?xml version="1.0" encoding="utf-8"?>
<ds:datastoreItem xmlns:ds="http://schemas.openxmlformats.org/officeDocument/2006/customXml" ds:itemID="{BC94F431-9E8E-4F01-A3FC-251A45477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07021-0ea6-4240-9b31-dd579c0fd625"/>
    <ds:schemaRef ds:uri="36f54627-80f7-4173-89c8-70c5f3082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9206EC-F492-442B-BF1A-E4FFB428F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14489</TotalTime>
  <Words>1025</Words>
  <Application>Microsoft Office PowerPoint</Application>
  <PresentationFormat>Widescreen</PresentationFormat>
  <Paragraphs>137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Eurostile</vt:lpstr>
      <vt:lpstr>Wingdings</vt:lpstr>
      <vt:lpstr>Office Theme</vt:lpstr>
      <vt:lpstr>1_Office Theme</vt:lpstr>
      <vt:lpstr>PowerPoint Presentation</vt:lpstr>
      <vt:lpstr>PowerPoint Presentation</vt:lpstr>
      <vt:lpstr>Interoperability</vt:lpstr>
      <vt:lpstr>Interoperability</vt:lpstr>
      <vt:lpstr>Position and Dependencies</vt:lpstr>
      <vt:lpstr>Integration and Coordination</vt:lpstr>
      <vt:lpstr>Training in PIXEurope – Big picture </vt:lpstr>
      <vt:lpstr>Develop a training programme – Core priority</vt:lpstr>
      <vt:lpstr>Internal training – baseline (1)</vt:lpstr>
      <vt:lpstr>Internal training - baseline (2)</vt:lpstr>
      <vt:lpstr>What are the training needs for your WP?</vt:lpstr>
      <vt:lpstr>WP7 – example training courses</vt:lpstr>
      <vt:lpstr>AOB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Elisabeth Wintersteller</cp:lastModifiedBy>
  <cp:revision>357</cp:revision>
  <cp:lastPrinted>2025-01-14T09:17:11Z</cp:lastPrinted>
  <dcterms:created xsi:type="dcterms:W3CDTF">2019-07-11T04:27:09Z</dcterms:created>
  <dcterms:modified xsi:type="dcterms:W3CDTF">2026-03-12T08:37:28Z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b9f0e9-202b-4570-819e-057a08236007_Enabled">
    <vt:lpwstr>true</vt:lpwstr>
  </property>
  <property fmtid="{D5CDD505-2E9C-101B-9397-08002B2CF9AE}" pid="3" name="MSIP_Label_62b9f0e9-202b-4570-819e-057a08236007_SetDate">
    <vt:lpwstr>2024-03-12T12:38:25Z</vt:lpwstr>
  </property>
  <property fmtid="{D5CDD505-2E9C-101B-9397-08002B2CF9AE}" pid="4" name="MSIP_Label_62b9f0e9-202b-4570-819e-057a08236007_Method">
    <vt:lpwstr>Privileged</vt:lpwstr>
  </property>
  <property fmtid="{D5CDD505-2E9C-101B-9397-08002B2CF9AE}" pid="5" name="MSIP_Label_62b9f0e9-202b-4570-819e-057a08236007_Name">
    <vt:lpwstr>Strictly Confidential – General - Unmarked</vt:lpwstr>
  </property>
  <property fmtid="{D5CDD505-2E9C-101B-9397-08002B2CF9AE}" pid="6" name="MSIP_Label_62b9f0e9-202b-4570-819e-057a08236007_SiteId">
    <vt:lpwstr>a72d5a72-25ee-40f0-9bd1-067cb5b770d4</vt:lpwstr>
  </property>
  <property fmtid="{D5CDD505-2E9C-101B-9397-08002B2CF9AE}" pid="7" name="MSIP_Label_62b9f0e9-202b-4570-819e-057a08236007_ActionId">
    <vt:lpwstr>b21edeb1-50e8-4e65-9e5d-92e34be7ad2e</vt:lpwstr>
  </property>
  <property fmtid="{D5CDD505-2E9C-101B-9397-08002B2CF9AE}" pid="8" name="MSIP_Label_62b9f0e9-202b-4570-819e-057a08236007_ContentBits">
    <vt:lpwstr>0</vt:lpwstr>
  </property>
  <property fmtid="{D5CDD505-2E9C-101B-9397-08002B2CF9AE}" pid="9" name="ContentTypeId">
    <vt:lpwstr>0x01010042814B0755DE8A4EB4B4D76C60DF53EC</vt:lpwstr>
  </property>
  <property fmtid="{D5CDD505-2E9C-101B-9397-08002B2CF9AE}" pid="10" name="MediaServiceImageTags">
    <vt:lpwstr/>
  </property>
</Properties>
</file>