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146845795" r:id="rId5"/>
    <p:sldId id="2146845802" r:id="rId6"/>
    <p:sldId id="2147471946" r:id="rId7"/>
    <p:sldId id="2147471947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3C1"/>
    <a:srgbClr val="091A25"/>
    <a:srgbClr val="0B1E2B"/>
    <a:srgbClr val="232222"/>
    <a:srgbClr val="6F2B19"/>
    <a:srgbClr val="FFCD00"/>
    <a:srgbClr val="0CE8F7"/>
    <a:srgbClr val="1BC4B5"/>
    <a:srgbClr val="2BE1D6"/>
    <a:srgbClr val="FCE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F2D46-2F18-977D-D95F-BDFFE325128E}" v="202" dt="2026-02-10T12:17:53.752"/>
    <p1510:client id="{8F3E69A3-4708-BFC4-B9BF-058AB7B0CCCB}" v="101" dt="2026-02-12T11:01:35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0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103D6D-FB2D-82D1-992B-0C3BDE959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9AAEA-73E0-CC0C-281A-DFF2873BE0F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E35102-F972-B94F-BAE4-3146CD2E885D}" type="datetimeFigureOut">
              <a:rPr lang="en-US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15B8C2B-BF21-3324-D51F-8CE8521E5C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8BBAD1-0D7E-705F-15AD-23AC6AC72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44E2-BC63-721F-1776-0BFCB5F969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C3935-9EC9-CFD3-F4B5-DF1444CE2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0FE985-7710-404A-A94C-B5F103C7110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142991B3-B38D-C0AD-C630-B59152DC0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5A44079D-1611-4DDC-811F-F58835D341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436B05D7-E729-DAAA-90F5-1582CC62B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FD9AE39-756C-8D4E-BBB1-637EDB3EC24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0FE985-7710-404A-A94C-B5F103C7110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996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5C4A0-0315-C408-CCB0-90FA90694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E39AA2F-868B-4B13-ED35-5B16B631F0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BA523B0-38B0-7EB4-39DA-B54C0A266A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911444C-4D2B-D753-1603-60BE7DD387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0FE985-7710-404A-A94C-B5F103C7110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75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78FBE-9E46-DE59-9DC3-D618567FA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8D6BCE3-B892-B5D1-FE5F-7432E80B9B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C20A4FC-AF97-B7EF-50F6-7C8FDCD7BC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6E9DA2-68F4-DD37-778A-99DA3A3C65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0FE985-7710-404A-A94C-B5F103C7110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26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1E57FC8-D18E-83AA-6C64-F3A67BEA0103}"/>
              </a:ext>
            </a:extLst>
          </p:cNvPr>
          <p:cNvCxnSpPr>
            <a:cxnSpLocks/>
            <a:endCxn id="3078" idx="3"/>
          </p:cNvCxnSpPr>
          <p:nvPr userDrawn="1"/>
        </p:nvCxnSpPr>
        <p:spPr>
          <a:xfrm flipH="1">
            <a:off x="2986088" y="6607175"/>
            <a:ext cx="6970712" cy="635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311674C7-3E14-21F6-A785-63600032E0E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BB33F8BD-67B6-7A48-A4CE-7B7A27B86F75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‹Nº›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BDE320-16B5-E184-3FB4-9AF6D605F543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E9823F-BE7B-4AFE-D6C5-71A433E318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Proprietary – 11 Nov 2024</a:t>
            </a:r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7411CB0-7C43-9BA8-0303-BB7AAFB601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A2EC06-FB9E-F19F-17F0-04658ADC39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5">
            <a:extLst>
              <a:ext uri="{FF2B5EF4-FFF2-40B4-BE49-F238E27FC236}">
                <a16:creationId xmlns:a16="http://schemas.microsoft.com/office/drawing/2014/main" id="{313F0650-92B8-6E7A-F4CA-DD3D4045D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5A6A19-D13B-E3AF-7FCA-D209B29EF7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4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00BFF8-19BA-8C74-3FCE-D8864DC58FE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D4C1F8F5-4D9F-5D38-40E9-AE0ADB7F63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B06CCC-E046-E433-0EFA-F99B8AD994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63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lank">
    <p:bg>
      <p:bgPr>
        <a:gradFill rotWithShape="0">
          <a:gsLst>
            <a:gs pos="0">
              <a:srgbClr val="D2136B"/>
            </a:gs>
            <a:gs pos="61000">
              <a:srgbClr val="ED7D31"/>
            </a:gs>
            <a:gs pos="100000">
              <a:srgbClr val="FFC000"/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35DB76-19C9-B821-885C-FC93F8B3B2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bg2">
                  <a:lumMod val="90000"/>
                </a:schemeClr>
              </a:gs>
              <a:gs pos="100000">
                <a:schemeClr val="bg1"/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49BAE8D-8F8F-FFD0-CCD6-0A000EDC5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8AA7AA-54BE-15F3-09E2-1CE396A51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3718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4C388A-0CEE-7B0D-EFBC-A5A9CC16DE3D}"/>
              </a:ext>
            </a:extLst>
          </p:cNvPr>
          <p:cNvCxnSpPr>
            <a:cxnSpLocks/>
          </p:cNvCxnSpPr>
          <p:nvPr userDrawn="1"/>
        </p:nvCxnSpPr>
        <p:spPr>
          <a:xfrm flipH="1">
            <a:off x="2378075" y="6607175"/>
            <a:ext cx="7578725" cy="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CCD9E324-679F-9BD6-62C2-741B185399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07D74AA8-8250-5140-9DB2-B1F0E6D514FD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‹Nº›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BC888-A32E-72AF-ACC8-563F88174DA1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5003C-BCA4-79EA-A25B-B439B09D07A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– April 2024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69F25E-D3F9-46CF-EF17-32E9109C3B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tx1">
                  <a:lumMod val="75000"/>
                  <a:lumOff val="25000"/>
                </a:schemeClr>
              </a:gs>
              <a:gs pos="100000">
                <a:schemeClr val="bg2">
                  <a:lumMod val="10000"/>
                </a:schemeClr>
              </a:gs>
              <a:gs pos="1000">
                <a:schemeClr val="bg2">
                  <a:lumMod val="2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6D1D972-A2A7-D17C-43D7-21BFD55D89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170A87-ACD8-8CD3-A87E-27691E08E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6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CC2467-1D2D-6C57-09A6-F74DD24343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836" y="0"/>
            <a:ext cx="12192000" cy="87235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‹Nº›</a:t>
            </a:fld>
            <a:endParaRPr lang="en-US" sz="105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3" name="Picture 45">
            <a:extLst>
              <a:ext uri="{FF2B5EF4-FFF2-40B4-BE49-F238E27FC236}">
                <a16:creationId xmlns:a16="http://schemas.microsoft.com/office/drawing/2014/main" id="{5841A236-15D2-69B7-3532-727376A787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48F7AB-2DCD-B389-3D42-0EDAB10899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1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76886D-6012-C8D7-0560-C7D56688DDD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A69344B-A019-C01B-A066-FCD80B2FB8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AA336C-4AFC-C241-B622-1A3A156DC8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9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15B101-4662-D04A-CB56-EE78E3C346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1034" y="0"/>
            <a:ext cx="3520966" cy="6858000"/>
          </a:xfrm>
          <a:prstGeom prst="rect">
            <a:avLst/>
          </a:prstGeom>
        </p:spPr>
      </p:pic>
      <p:pic>
        <p:nvPicPr>
          <p:cNvPr id="4" name="Picture 45">
            <a:extLst>
              <a:ext uri="{FF2B5EF4-FFF2-40B4-BE49-F238E27FC236}">
                <a16:creationId xmlns:a16="http://schemas.microsoft.com/office/drawing/2014/main" id="{432042E8-F016-98F5-5B18-D37E9313AF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6FC1CE-A798-99CF-6A65-985B71E75C1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93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‹Nº›</a:t>
            </a:fld>
            <a:endParaRPr lang="en-US" sz="105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2D4D6F10-BE32-F9D2-D254-60A40FAEBB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F5D5A6-20A8-FA09-07D5-106694612F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7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2157A06-4D72-1D0A-DCB6-2CA4FAC10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C2B14C2-B795-537F-0FB6-C4AF314A89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9EBB8-0F21-7704-26F1-C20AACADC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1F65D2-8256-3840-B111-75EB0318EF27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507DB-9B6B-B5C1-5B8B-739F38895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C5DE2-AF7A-D528-246D-74F12DDD2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D15440-9D27-824B-A976-18A053D36BB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6" r:id="rId2"/>
    <p:sldLayoutId id="2147483777" r:id="rId3"/>
    <p:sldLayoutId id="2147483779" r:id="rId4"/>
    <p:sldLayoutId id="2147483780" r:id="rId5"/>
    <p:sldLayoutId id="2147483783" r:id="rId6"/>
    <p:sldLayoutId id="2147483790" r:id="rId7"/>
    <p:sldLayoutId id="2147483793" r:id="rId8"/>
    <p:sldLayoutId id="2147483796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9">
            <a:extLst>
              <a:ext uri="{FF2B5EF4-FFF2-40B4-BE49-F238E27FC236}">
                <a16:creationId xmlns:a16="http://schemas.microsoft.com/office/drawing/2014/main" id="{D07090AF-D498-C6CC-7C7C-BA6450590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77738" cy="693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25">
            <a:extLst>
              <a:ext uri="{FF2B5EF4-FFF2-40B4-BE49-F238E27FC236}">
                <a16:creationId xmlns:a16="http://schemas.microsoft.com/office/drawing/2014/main" id="{BBA1BC82-DE33-D1F1-D591-FA4929E60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2179638"/>
            <a:ext cx="7562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8437" name="TextBox 30">
            <a:extLst>
              <a:ext uri="{FF2B5EF4-FFF2-40B4-BE49-F238E27FC236}">
                <a16:creationId xmlns:a16="http://schemas.microsoft.com/office/drawing/2014/main" id="{07438209-8314-3858-6C57-728495A97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3005" y="5930791"/>
            <a:ext cx="3795712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b="1">
                <a:solidFill>
                  <a:schemeClr val="bg1">
                    <a:lumMod val="95000"/>
                  </a:schemeClr>
                </a:solidFill>
                <a:latin typeface="Eurostile"/>
                <a:cs typeface="Segoe UI Semibold"/>
              </a:rPr>
              <a:t>Industry Event Concept</a:t>
            </a:r>
            <a:endParaRPr lang="en-US"/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>
                <a:solidFill>
                  <a:schemeClr val="bg1">
                    <a:lumMod val="95000"/>
                  </a:schemeClr>
                </a:solidFill>
                <a:latin typeface="Eurostile"/>
                <a:cs typeface="Segoe UI Semibold"/>
              </a:rPr>
              <a:t>4 feburary 2026</a:t>
            </a:r>
            <a:endParaRPr lang="en-US" altLang="en-US" sz="1800">
              <a:solidFill>
                <a:schemeClr val="bg1">
                  <a:lumMod val="95000"/>
                </a:schemeClr>
              </a:solidFill>
              <a:latin typeface="Eurostile" panose="020B0504020202050204" pitchFamily="34" charset="77"/>
              <a:cs typeface="Segoe UI Semibold" panose="020B0502040204020203" pitchFamily="34" charset="0"/>
            </a:endParaRPr>
          </a:p>
        </p:txBody>
      </p:sp>
      <p:grpSp>
        <p:nvGrpSpPr>
          <p:cNvPr id="18438" name="Group 1">
            <a:extLst>
              <a:ext uri="{FF2B5EF4-FFF2-40B4-BE49-F238E27FC236}">
                <a16:creationId xmlns:a16="http://schemas.microsoft.com/office/drawing/2014/main" id="{03B2F661-281F-7588-D0FD-6CBF7064F695}"/>
              </a:ext>
            </a:extLst>
          </p:cNvPr>
          <p:cNvGrpSpPr>
            <a:grpSpLocks/>
          </p:cNvGrpSpPr>
          <p:nvPr/>
        </p:nvGrpSpPr>
        <p:grpSpPr bwMode="auto">
          <a:xfrm>
            <a:off x="8396288" y="-930275"/>
            <a:ext cx="3127375" cy="533400"/>
            <a:chOff x="590550" y="-1733550"/>
            <a:chExt cx="3127600" cy="5334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63595C6-2309-F103-9A77-68CAFE175927}"/>
                </a:ext>
              </a:extLst>
            </p:cNvPr>
            <p:cNvSpPr/>
            <p:nvPr/>
          </p:nvSpPr>
          <p:spPr>
            <a:xfrm>
              <a:off x="1390708" y="-1733550"/>
              <a:ext cx="533438" cy="533400"/>
            </a:xfrm>
            <a:prstGeom prst="ellipse">
              <a:avLst/>
            </a:prstGeom>
            <a:solidFill>
              <a:srgbClr val="EC59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4353D38-8C43-5C90-F071-E221D0D9DDF4}"/>
                </a:ext>
              </a:extLst>
            </p:cNvPr>
            <p:cNvSpPr/>
            <p:nvPr/>
          </p:nvSpPr>
          <p:spPr>
            <a:xfrm>
              <a:off x="2287709" y="-1733550"/>
              <a:ext cx="533438" cy="533400"/>
            </a:xfrm>
            <a:prstGeom prst="ellipse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0C6F0CF-8C3F-B92E-4BFE-A1B593AF0662}"/>
                </a:ext>
              </a:extLst>
            </p:cNvPr>
            <p:cNvSpPr/>
            <p:nvPr/>
          </p:nvSpPr>
          <p:spPr>
            <a:xfrm>
              <a:off x="590550" y="-1733550"/>
              <a:ext cx="533438" cy="533400"/>
            </a:xfrm>
            <a:prstGeom prst="ellipse">
              <a:avLst/>
            </a:prstGeom>
            <a:solidFill>
              <a:srgbClr val="FEAC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70C133F-D296-2FA0-E709-E13E8AD32097}"/>
                </a:ext>
              </a:extLst>
            </p:cNvPr>
            <p:cNvSpPr/>
            <p:nvPr/>
          </p:nvSpPr>
          <p:spPr>
            <a:xfrm>
              <a:off x="3184712" y="-1733550"/>
              <a:ext cx="533438" cy="533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BDCA7E4-F36B-A4EA-E93B-E04B921557E3}"/>
              </a:ext>
            </a:extLst>
          </p:cNvPr>
          <p:cNvSpPr/>
          <p:nvPr/>
        </p:nvSpPr>
        <p:spPr>
          <a:xfrm>
            <a:off x="3759201" y="459067"/>
            <a:ext cx="8873066" cy="1920149"/>
          </a:xfrm>
          <a:prstGeom prst="roundRect">
            <a:avLst/>
          </a:prstGeom>
          <a:solidFill>
            <a:schemeClr val="bg1">
              <a:alpha val="90164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43B29DD8-E82D-2510-80B3-D092CF948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372" y="310912"/>
            <a:ext cx="8963025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chemeClr val="accent1">
                    <a:lumMod val="50000"/>
                  </a:schemeClr>
                </a:solidFill>
                <a:latin typeface="Eurostile" panose="020B0504020202050204" pitchFamily="34" charset="77"/>
                <a:cs typeface="Calibri" panose="020F0502020204030204" pitchFamily="34" charset="0"/>
              </a:rPr>
              <a:t>Advanced Photonic Integrated Circuits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EC2E0B-D27C-32F7-A1A4-CC65DBB45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97" y="5813151"/>
            <a:ext cx="4170556" cy="9017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39">
            <a:extLst>
              <a:ext uri="{FF2B5EF4-FFF2-40B4-BE49-F238E27FC236}">
                <a16:creationId xmlns:a16="http://schemas.microsoft.com/office/drawing/2014/main" id="{1AA33A9D-1F90-0B86-52FC-07AE7D9D3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21" y="132615"/>
            <a:ext cx="309732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sz="4000" b="1" dirty="0">
                <a:solidFill>
                  <a:srgbClr val="FCED23"/>
                </a:solidFill>
                <a:latin typeface="Eurostile"/>
              </a:rPr>
              <a:t>WP7 - </a:t>
            </a:r>
            <a:r>
              <a:rPr lang="es-ES" sz="4000" b="1" dirty="0" err="1">
                <a:solidFill>
                  <a:srgbClr val="FCED23"/>
                </a:solidFill>
                <a:latin typeface="Eurostile"/>
              </a:rPr>
              <a:t>Packaging</a:t>
            </a:r>
            <a:endParaRPr lang="en-IE" altLang="en-US" sz="4000" b="1" dirty="0">
              <a:solidFill>
                <a:srgbClr val="FCED23"/>
              </a:solidFill>
              <a:latin typeface="Eurostile"/>
            </a:endParaRPr>
          </a:p>
        </p:txBody>
      </p:sp>
      <p:sp>
        <p:nvSpPr>
          <p:cNvPr id="27653" name="TextBox 5">
            <a:extLst>
              <a:ext uri="{FF2B5EF4-FFF2-40B4-BE49-F238E27FC236}">
                <a16:creationId xmlns:a16="http://schemas.microsoft.com/office/drawing/2014/main" id="{3BE380CA-66ED-6066-DEF8-378FD2F19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963" y="2854325"/>
            <a:ext cx="38555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Silicon Photonic Transceiver Module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Data Centre</a:t>
            </a:r>
          </a:p>
        </p:txBody>
      </p:sp>
      <p:sp>
        <p:nvSpPr>
          <p:cNvPr id="27657" name="TextBox 18">
            <a:extLst>
              <a:ext uri="{FF2B5EF4-FFF2-40B4-BE49-F238E27FC236}">
                <a16:creationId xmlns:a16="http://schemas.microsoft.com/office/drawing/2014/main" id="{E4A20415-ADC6-048D-A607-BFDDBF3B5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429000"/>
            <a:ext cx="39437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Quantum Random Number Generator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Consumer Electronics</a:t>
            </a:r>
          </a:p>
        </p:txBody>
      </p:sp>
      <p:sp>
        <p:nvSpPr>
          <p:cNvPr id="27658" name="TextBox 19">
            <a:extLst>
              <a:ext uri="{FF2B5EF4-FFF2-40B4-BE49-F238E27FC236}">
                <a16:creationId xmlns:a16="http://schemas.microsoft.com/office/drawing/2014/main" id="{271F6399-2F25-EB4B-047A-03B63FAA0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473" y="954368"/>
            <a:ext cx="38074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Co-Packaged Photonic-FPGA Module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Artificial Intelligence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564BF6-FFF6-5198-0F99-1262E77DCF78}"/>
              </a:ext>
            </a:extLst>
          </p:cNvPr>
          <p:cNvSpPr txBox="1"/>
          <p:nvPr/>
        </p:nvSpPr>
        <p:spPr>
          <a:xfrm>
            <a:off x="1117601" y="1339077"/>
            <a:ext cx="89809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Task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7.1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Package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Simulation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&amp;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Design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(IMDEA - TNI, ICFO, TU/e) </a:t>
            </a:r>
          </a:p>
          <a:p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M1-M54</a:t>
            </a:r>
            <a:endParaRPr lang="en-US" sz="2400" b="1" dirty="0">
              <a:solidFill>
                <a:srgbClr val="2F5597"/>
              </a:solidFill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984F8A-85F4-8B93-2B95-8E76B8BF81F5}"/>
              </a:ext>
            </a:extLst>
          </p:cNvPr>
          <p:cNvSpPr txBox="1"/>
          <p:nvPr/>
        </p:nvSpPr>
        <p:spPr>
          <a:xfrm>
            <a:off x="1206878" y="2193149"/>
            <a:ext cx="103365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solidFill>
                  <a:srgbClr val="0171BC"/>
                </a:solidFill>
                <a:latin typeface="Aptos"/>
              </a:rPr>
              <a:t>Task Outline</a:t>
            </a:r>
          </a:p>
          <a:p>
            <a:pPr marL="2062163" indent="-2062163" defTabSz="515938">
              <a:tabLst>
                <a:tab pos="2062163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Task Goal: 		Develop a novel simulation and design methodology for package-level and wafer-level co-packaged photonic-electronic systems</a:t>
            </a:r>
          </a:p>
          <a:p>
            <a:pPr marL="2062163" indent="-2062163" defTabSz="515938">
              <a:tabLst>
                <a:tab pos="2062163" algn="l"/>
              </a:tabLst>
            </a:pPr>
            <a:endParaRPr lang="en-US" dirty="0">
              <a:solidFill>
                <a:srgbClr val="0171BC"/>
              </a:solidFill>
              <a:latin typeface="Aptos"/>
            </a:endParaRPr>
          </a:p>
          <a:p>
            <a:pPr marL="2062163" indent="-2062163" defTabSz="515938">
              <a:tabLst>
                <a:tab pos="2062163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Task Challenge:		It requires a holistic multi-physics approach linking multiple domains (e.g. optical, electrical, electromagnetic, thermo-mechanical) that are separated in current design tools.</a:t>
            </a:r>
          </a:p>
          <a:p>
            <a:pPr marL="2062163" indent="-2062163" defTabSz="515938">
              <a:tabLst>
                <a:tab pos="2062163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	</a:t>
            </a:r>
          </a:p>
          <a:p>
            <a:pPr marL="2062163" indent="-2062163" defTabSz="515938">
              <a:tabLst>
                <a:tab pos="2062163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		The challenge is to </a:t>
            </a:r>
            <a:r>
              <a:rPr lang="en-US" dirty="0" err="1">
                <a:solidFill>
                  <a:srgbClr val="0171BC"/>
                </a:solidFill>
                <a:latin typeface="Aptos"/>
              </a:rPr>
              <a:t>to</a:t>
            </a:r>
            <a:r>
              <a:rPr lang="en-US" dirty="0">
                <a:solidFill>
                  <a:srgbClr val="0171BC"/>
                </a:solidFill>
                <a:latin typeface="Aptos"/>
              </a:rPr>
              <a:t> develop separate physical models that will be linked iteratively to establish a self-consistent model of the complete package</a:t>
            </a:r>
          </a:p>
          <a:p>
            <a:pPr marL="2062163" indent="-2062163" defTabSz="515938">
              <a:tabLst>
                <a:tab pos="2062163" algn="l"/>
              </a:tabLst>
            </a:pPr>
            <a:endParaRPr lang="en-US" dirty="0">
              <a:solidFill>
                <a:srgbClr val="0171BC"/>
              </a:solidFill>
              <a:latin typeface="Aptos"/>
            </a:endParaRPr>
          </a:p>
          <a:p>
            <a:pPr marL="2062163" indent="-2062163" defTabSz="515938">
              <a:tabLst>
                <a:tab pos="2062163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Interdependencies:  	Models will be validated and </a:t>
            </a:r>
            <a:r>
              <a:rPr lang="en-US" dirty="0" err="1">
                <a:solidFill>
                  <a:srgbClr val="0171BC"/>
                </a:solidFill>
                <a:latin typeface="Aptos"/>
              </a:rPr>
              <a:t>optimised</a:t>
            </a:r>
            <a:r>
              <a:rPr lang="en-US" dirty="0">
                <a:solidFill>
                  <a:srgbClr val="0171BC"/>
                </a:solidFill>
                <a:latin typeface="Aptos"/>
              </a:rPr>
              <a:t> using experimental prototypes.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967B4-F2BF-E6BA-F6DD-382C25E74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39">
            <a:extLst>
              <a:ext uri="{FF2B5EF4-FFF2-40B4-BE49-F238E27FC236}">
                <a16:creationId xmlns:a16="http://schemas.microsoft.com/office/drawing/2014/main" id="{F1E48314-C272-0748-F361-4A35947B6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21" y="132615"/>
            <a:ext cx="309732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sz="4000" b="1" dirty="0">
                <a:solidFill>
                  <a:srgbClr val="FCED23"/>
                </a:solidFill>
                <a:latin typeface="Eurostile"/>
              </a:rPr>
              <a:t>WP7 - </a:t>
            </a:r>
            <a:r>
              <a:rPr lang="es-ES" sz="4000" b="1" dirty="0" err="1">
                <a:solidFill>
                  <a:srgbClr val="FCED23"/>
                </a:solidFill>
                <a:latin typeface="Eurostile"/>
              </a:rPr>
              <a:t>Packaging</a:t>
            </a:r>
            <a:endParaRPr lang="en-IE" altLang="en-US" sz="4000" b="1" dirty="0">
              <a:solidFill>
                <a:srgbClr val="FCED23"/>
              </a:solidFill>
              <a:latin typeface="Eurostile"/>
            </a:endParaRPr>
          </a:p>
        </p:txBody>
      </p:sp>
      <p:sp>
        <p:nvSpPr>
          <p:cNvPr id="27653" name="TextBox 5">
            <a:extLst>
              <a:ext uri="{FF2B5EF4-FFF2-40B4-BE49-F238E27FC236}">
                <a16:creationId xmlns:a16="http://schemas.microsoft.com/office/drawing/2014/main" id="{1D65D6A2-B5C7-AEA3-027E-A344C44DD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963" y="2854325"/>
            <a:ext cx="38555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Silicon Photonic Transceiver Module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Data Centre</a:t>
            </a:r>
          </a:p>
        </p:txBody>
      </p:sp>
      <p:sp>
        <p:nvSpPr>
          <p:cNvPr id="27657" name="TextBox 18">
            <a:extLst>
              <a:ext uri="{FF2B5EF4-FFF2-40B4-BE49-F238E27FC236}">
                <a16:creationId xmlns:a16="http://schemas.microsoft.com/office/drawing/2014/main" id="{D37ACA1D-E52B-A065-E0A1-C80C05F88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429000"/>
            <a:ext cx="39437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Quantum Random Number Generator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Consumer Electronics</a:t>
            </a:r>
          </a:p>
        </p:txBody>
      </p:sp>
      <p:sp>
        <p:nvSpPr>
          <p:cNvPr id="27658" name="TextBox 19">
            <a:extLst>
              <a:ext uri="{FF2B5EF4-FFF2-40B4-BE49-F238E27FC236}">
                <a16:creationId xmlns:a16="http://schemas.microsoft.com/office/drawing/2014/main" id="{A4FAD31A-56C1-2ACE-3476-8A8BC46D8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473" y="954368"/>
            <a:ext cx="38074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Co-Packaged Photonic-FPGA Module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Artificial Intelligence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61ED87-8C8D-1F56-8093-D5E399B4DC06}"/>
              </a:ext>
            </a:extLst>
          </p:cNvPr>
          <p:cNvSpPr txBox="1"/>
          <p:nvPr/>
        </p:nvSpPr>
        <p:spPr>
          <a:xfrm>
            <a:off x="1117601" y="1339077"/>
            <a:ext cx="89809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Task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7.1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Package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Simulation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&amp;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Design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(IMDEA - TNI, ICFO, TU/e) </a:t>
            </a:r>
          </a:p>
          <a:p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M1-M54</a:t>
            </a:r>
            <a:endParaRPr lang="en-US" sz="2400" b="1" dirty="0">
              <a:solidFill>
                <a:srgbClr val="2F5597"/>
              </a:solidFill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4F847F-FE2C-15C8-9E36-21B2EE1111DB}"/>
              </a:ext>
            </a:extLst>
          </p:cNvPr>
          <p:cNvSpPr txBox="1"/>
          <p:nvPr/>
        </p:nvSpPr>
        <p:spPr>
          <a:xfrm>
            <a:off x="1206879" y="2193149"/>
            <a:ext cx="49671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solidFill>
                  <a:srgbClr val="0171BC"/>
                </a:solidFill>
                <a:latin typeface="Aptos"/>
              </a:rPr>
              <a:t>Current steps</a:t>
            </a:r>
          </a:p>
          <a:p>
            <a:pPr marL="358775" indent="-358775" defTabSz="515938">
              <a:tabLst>
                <a:tab pos="0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1.- Definition of the different domains involved in the design methodology </a:t>
            </a:r>
          </a:p>
          <a:p>
            <a:pPr marL="358775" indent="-358775" defTabSz="515938">
              <a:tabLst>
                <a:tab pos="0" algn="l"/>
              </a:tabLst>
            </a:pPr>
            <a:endParaRPr lang="en-US" dirty="0">
              <a:solidFill>
                <a:srgbClr val="0171BC"/>
              </a:solidFill>
              <a:latin typeface="Aptos"/>
            </a:endParaRPr>
          </a:p>
          <a:p>
            <a:pPr marL="358775" indent="-358775" defTabSz="515938">
              <a:tabLst>
                <a:tab pos="0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2.- Build a database of the current simulation tools and their interdependencies currently developed by Task partner members</a:t>
            </a:r>
          </a:p>
          <a:p>
            <a:pPr marL="358775" indent="-358775" defTabSz="515938">
              <a:tabLst>
                <a:tab pos="0" algn="l"/>
              </a:tabLst>
            </a:pPr>
            <a:endParaRPr lang="en-US" dirty="0">
              <a:solidFill>
                <a:srgbClr val="0171BC"/>
              </a:solidFill>
              <a:latin typeface="Aptos"/>
            </a:endParaRPr>
          </a:p>
          <a:p>
            <a:pPr marL="358775" indent="-358775" defTabSz="515938">
              <a:tabLst>
                <a:tab pos="0" algn="l"/>
              </a:tabLst>
            </a:pPr>
            <a:r>
              <a:rPr lang="en-US" b="1" dirty="0">
                <a:solidFill>
                  <a:srgbClr val="0171BC"/>
                </a:solidFill>
                <a:latin typeface="Aptos"/>
              </a:rPr>
              <a:t>Next steps</a:t>
            </a:r>
          </a:p>
          <a:p>
            <a:pPr marL="358775" indent="-358775" defTabSz="515938">
              <a:tabLst>
                <a:tab pos="0" algn="l"/>
              </a:tabLst>
            </a:pPr>
            <a:r>
              <a:rPr lang="en-US" dirty="0">
                <a:solidFill>
                  <a:srgbClr val="0171BC"/>
                </a:solidFill>
                <a:latin typeface="Aptos"/>
              </a:rPr>
              <a:t>3.- Define design testbench problems to compare current workflow from the task partner members</a:t>
            </a:r>
          </a:p>
        </p:txBody>
      </p:sp>
      <p:pic>
        <p:nvPicPr>
          <p:cNvPr id="2" name="Picture 2" descr="Design methodologies for silicon photonic integrated circuits">
            <a:extLst>
              <a:ext uri="{FF2B5EF4-FFF2-40B4-BE49-F238E27FC236}">
                <a16:creationId xmlns:a16="http://schemas.microsoft.com/office/drawing/2014/main" id="{AC98904D-DD41-13B1-51F0-28FBD7889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919" y="2220581"/>
            <a:ext cx="5035858" cy="3804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C0B9F73-16A8-6EE7-EAEF-38DEADB861B0}"/>
              </a:ext>
            </a:extLst>
          </p:cNvPr>
          <p:cNvSpPr txBox="1"/>
          <p:nvPr/>
        </p:nvSpPr>
        <p:spPr>
          <a:xfrm>
            <a:off x="7205471" y="6075445"/>
            <a:ext cx="47183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rgbClr val="0171BC"/>
                </a:solidFill>
                <a:latin typeface="Aptos"/>
              </a:rPr>
              <a:t>Silicon Photonics design workflow (from Silicon Photonics Design, L. Chrostowski, M. Hochberg)</a:t>
            </a:r>
            <a:endParaRPr lang="es-ES" sz="1400" i="1" dirty="0"/>
          </a:p>
        </p:txBody>
      </p:sp>
    </p:spTree>
    <p:extLst>
      <p:ext uri="{BB962C8B-B14F-4D97-AF65-F5344CB8AC3E}">
        <p14:creationId xmlns:p14="http://schemas.microsoft.com/office/powerpoint/2010/main" val="316523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36CA2-A84E-5D2D-4B1F-F65EDDA8E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39">
            <a:extLst>
              <a:ext uri="{FF2B5EF4-FFF2-40B4-BE49-F238E27FC236}">
                <a16:creationId xmlns:a16="http://schemas.microsoft.com/office/drawing/2014/main" id="{DDAE919B-E42C-64DF-7905-FD510A726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21" y="132615"/>
            <a:ext cx="309732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sz="4000" b="1" dirty="0">
                <a:solidFill>
                  <a:srgbClr val="FCED23"/>
                </a:solidFill>
                <a:latin typeface="Eurostile"/>
              </a:rPr>
              <a:t>WP7 - </a:t>
            </a:r>
            <a:r>
              <a:rPr lang="es-ES" sz="4000" b="1" dirty="0" err="1">
                <a:solidFill>
                  <a:srgbClr val="FCED23"/>
                </a:solidFill>
                <a:latin typeface="Eurostile"/>
              </a:rPr>
              <a:t>Packaging</a:t>
            </a:r>
            <a:endParaRPr lang="en-IE" altLang="en-US" sz="4000" b="1" dirty="0">
              <a:solidFill>
                <a:srgbClr val="FCED23"/>
              </a:solidFill>
              <a:latin typeface="Eurostile"/>
            </a:endParaRPr>
          </a:p>
        </p:txBody>
      </p:sp>
      <p:sp>
        <p:nvSpPr>
          <p:cNvPr id="27653" name="TextBox 5">
            <a:extLst>
              <a:ext uri="{FF2B5EF4-FFF2-40B4-BE49-F238E27FC236}">
                <a16:creationId xmlns:a16="http://schemas.microsoft.com/office/drawing/2014/main" id="{9E91B212-6949-2FCE-126E-9AA8EE665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963" y="2854325"/>
            <a:ext cx="38555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Silicon Photonic Transceiver Module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Data Centre</a:t>
            </a:r>
          </a:p>
        </p:txBody>
      </p:sp>
      <p:sp>
        <p:nvSpPr>
          <p:cNvPr id="27657" name="TextBox 18">
            <a:extLst>
              <a:ext uri="{FF2B5EF4-FFF2-40B4-BE49-F238E27FC236}">
                <a16:creationId xmlns:a16="http://schemas.microsoft.com/office/drawing/2014/main" id="{5F05B04E-FFEF-5C05-E530-18AEBA95B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429000"/>
            <a:ext cx="39437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Quantum Random Number Generator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Consumer Electronics</a:t>
            </a:r>
          </a:p>
        </p:txBody>
      </p:sp>
      <p:sp>
        <p:nvSpPr>
          <p:cNvPr id="27658" name="TextBox 19">
            <a:extLst>
              <a:ext uri="{FF2B5EF4-FFF2-40B4-BE49-F238E27FC236}">
                <a16:creationId xmlns:a16="http://schemas.microsoft.com/office/drawing/2014/main" id="{7B714E43-B17C-9A01-D834-E47CC3433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473" y="954368"/>
            <a:ext cx="38074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Co-Packaged Photonic-FPGA Module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Eurostile" panose="020B0504020202050204" pitchFamily="34" charset="77"/>
              </a:rPr>
              <a:t>for Artificial Intelligence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60E775-54AD-630C-8B51-60E4CDAD440F}"/>
              </a:ext>
            </a:extLst>
          </p:cNvPr>
          <p:cNvSpPr txBox="1"/>
          <p:nvPr/>
        </p:nvSpPr>
        <p:spPr>
          <a:xfrm>
            <a:off x="1117601" y="1339077"/>
            <a:ext cx="89809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Task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7.1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Package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Simulation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&amp; </a:t>
            </a:r>
            <a:r>
              <a:rPr lang="es-ES" sz="2400" b="1" dirty="0" err="1">
                <a:solidFill>
                  <a:srgbClr val="2F5597"/>
                </a:solidFill>
                <a:latin typeface="Aptos" panose="020B0004020202020204" pitchFamily="34" charset="0"/>
              </a:rPr>
              <a:t>Design</a:t>
            </a:r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 (IMDEA - TNI, ICFO, TU/e) </a:t>
            </a:r>
          </a:p>
          <a:p>
            <a:r>
              <a:rPr lang="es-ES" sz="2400" b="1" dirty="0">
                <a:solidFill>
                  <a:srgbClr val="2F5597"/>
                </a:solidFill>
                <a:latin typeface="Aptos" panose="020B0004020202020204" pitchFamily="34" charset="0"/>
              </a:rPr>
              <a:t>M1-M54</a:t>
            </a:r>
            <a:endParaRPr lang="en-US" sz="2400" b="1" dirty="0">
              <a:solidFill>
                <a:srgbClr val="2F5597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1597E00-F107-9A7F-175D-DDAE30868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456728"/>
              </p:ext>
            </p:extLst>
          </p:nvPr>
        </p:nvGraphicFramePr>
        <p:xfrm>
          <a:off x="673323" y="2996881"/>
          <a:ext cx="11136089" cy="2697478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694619">
                  <a:extLst>
                    <a:ext uri="{9D8B030D-6E8A-4147-A177-3AD203B41FA5}">
                      <a16:colId xmlns:a16="http://schemas.microsoft.com/office/drawing/2014/main" val="2889991679"/>
                    </a:ext>
                  </a:extLst>
                </a:gridCol>
                <a:gridCol w="1492301">
                  <a:extLst>
                    <a:ext uri="{9D8B030D-6E8A-4147-A177-3AD203B41FA5}">
                      <a16:colId xmlns:a16="http://schemas.microsoft.com/office/drawing/2014/main" val="3993178085"/>
                    </a:ext>
                  </a:extLst>
                </a:gridCol>
                <a:gridCol w="863257">
                  <a:extLst>
                    <a:ext uri="{9D8B030D-6E8A-4147-A177-3AD203B41FA5}">
                      <a16:colId xmlns:a16="http://schemas.microsoft.com/office/drawing/2014/main" val="2434201217"/>
                    </a:ext>
                  </a:extLst>
                </a:gridCol>
                <a:gridCol w="1221575">
                  <a:extLst>
                    <a:ext uri="{9D8B030D-6E8A-4147-A177-3AD203B41FA5}">
                      <a16:colId xmlns:a16="http://schemas.microsoft.com/office/drawing/2014/main" val="1496365158"/>
                    </a:ext>
                  </a:extLst>
                </a:gridCol>
                <a:gridCol w="1038759">
                  <a:extLst>
                    <a:ext uri="{9D8B030D-6E8A-4147-A177-3AD203B41FA5}">
                      <a16:colId xmlns:a16="http://schemas.microsoft.com/office/drawing/2014/main" val="767879408"/>
                    </a:ext>
                  </a:extLst>
                </a:gridCol>
                <a:gridCol w="913942">
                  <a:extLst>
                    <a:ext uri="{9D8B030D-6E8A-4147-A177-3AD203B41FA5}">
                      <a16:colId xmlns:a16="http://schemas.microsoft.com/office/drawing/2014/main" val="1819085448"/>
                    </a:ext>
                  </a:extLst>
                </a:gridCol>
                <a:gridCol w="1058092">
                  <a:extLst>
                    <a:ext uri="{9D8B030D-6E8A-4147-A177-3AD203B41FA5}">
                      <a16:colId xmlns:a16="http://schemas.microsoft.com/office/drawing/2014/main" val="2027396509"/>
                    </a:ext>
                  </a:extLst>
                </a:gridCol>
                <a:gridCol w="1058092">
                  <a:extLst>
                    <a:ext uri="{9D8B030D-6E8A-4147-A177-3AD203B41FA5}">
                      <a16:colId xmlns:a16="http://schemas.microsoft.com/office/drawing/2014/main" val="1188552057"/>
                    </a:ext>
                  </a:extLst>
                </a:gridCol>
                <a:gridCol w="2795452">
                  <a:extLst>
                    <a:ext uri="{9D8B030D-6E8A-4147-A177-3AD203B41FA5}">
                      <a16:colId xmlns:a16="http://schemas.microsoft.com/office/drawing/2014/main" val="3512082495"/>
                    </a:ext>
                  </a:extLst>
                </a:gridCol>
              </a:tblGrid>
              <a:tr h="4680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Photonic</a:t>
                      </a:r>
                      <a:r>
                        <a:rPr lang="es-ES" sz="900" b="1" u="none" strike="noStrike" dirty="0">
                          <a:effectLst/>
                        </a:rPr>
                        <a:t> </a:t>
                      </a:r>
                      <a:r>
                        <a:rPr lang="es-ES" sz="900" b="1" u="none" strike="noStrike" dirty="0" err="1">
                          <a:effectLst/>
                        </a:rPr>
                        <a:t>Simulation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>
                          <a:effectLst/>
                        </a:rPr>
                        <a:t>PIC </a:t>
                      </a:r>
                      <a:r>
                        <a:rPr lang="es-ES" sz="900" b="1" u="none" strike="noStrike" dirty="0" err="1">
                          <a:effectLst/>
                        </a:rPr>
                        <a:t>Layout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Optical</a:t>
                      </a:r>
                      <a:r>
                        <a:rPr lang="es-ES" sz="900" b="1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Design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>
                          <a:effectLst/>
                        </a:rPr>
                        <a:t>RF </a:t>
                      </a:r>
                      <a:r>
                        <a:rPr lang="es-ES" sz="900" b="1" u="none" strike="noStrike" dirty="0" err="1">
                          <a:effectLst/>
                        </a:rPr>
                        <a:t>design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Thermal</a:t>
                      </a:r>
                      <a:r>
                        <a:rPr lang="es-ES" sz="900" b="1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Simulation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Housing</a:t>
                      </a:r>
                      <a:endParaRPr lang="es-ES" sz="900" b="1" u="none" strike="noStrike" dirty="0">
                        <a:effectLst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es-ES" sz="900" b="1" u="none" strike="noStrike" dirty="0">
                          <a:effectLst/>
                        </a:rPr>
                        <a:t> </a:t>
                      </a:r>
                      <a:r>
                        <a:rPr lang="es-ES" sz="900" b="1" u="none" strike="noStrike" dirty="0" err="1">
                          <a:effectLst/>
                        </a:rPr>
                        <a:t>Design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>
                          <a:effectLst/>
                        </a:rPr>
                        <a:t>PCB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design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 err="1">
                          <a:effectLst/>
                        </a:rPr>
                        <a:t>Interaction</a:t>
                      </a:r>
                      <a:endParaRPr lang="es-ES" sz="900" b="1" u="none" strike="noStrike" dirty="0">
                        <a:effectLst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es-ES" sz="900" b="1" u="none" strike="noStrike">
                          <a:effectLst/>
                        </a:rPr>
                        <a:t>Workflows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extLst>
                  <a:ext uri="{0D108BD9-81ED-4DB2-BD59-A6C34878D82A}">
                    <a16:rowId xmlns:a16="http://schemas.microsoft.com/office/drawing/2014/main" val="3835654249"/>
                  </a:ext>
                </a:extLst>
              </a:tr>
              <a:tr h="5573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u="none" strike="noStrike" dirty="0">
                          <a:effectLst/>
                        </a:rPr>
                        <a:t>IMDEA Networks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extLst>
                  <a:ext uri="{0D108BD9-81ED-4DB2-BD59-A6C34878D82A}">
                    <a16:rowId xmlns:a16="http://schemas.microsoft.com/office/drawing/2014/main" val="3841142689"/>
                  </a:ext>
                </a:extLst>
              </a:tr>
              <a:tr h="5573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TNI</a:t>
                      </a: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extLst>
                  <a:ext uri="{0D108BD9-81ED-4DB2-BD59-A6C34878D82A}">
                    <a16:rowId xmlns:a16="http://schemas.microsoft.com/office/drawing/2014/main" val="4292979159"/>
                  </a:ext>
                </a:extLst>
              </a:tr>
              <a:tr h="5573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ICFO</a:t>
                      </a: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extLst>
                  <a:ext uri="{0D108BD9-81ED-4DB2-BD59-A6C34878D82A}">
                    <a16:rowId xmlns:a16="http://schemas.microsoft.com/office/drawing/2014/main" val="499361840"/>
                  </a:ext>
                </a:extLst>
              </a:tr>
              <a:tr h="5573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TU/e</a:t>
                      </a: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531" marR="6531" marT="6531" marB="0" anchor="ctr"/>
                </a:tc>
                <a:extLst>
                  <a:ext uri="{0D108BD9-81ED-4DB2-BD59-A6C34878D82A}">
                    <a16:rowId xmlns:a16="http://schemas.microsoft.com/office/drawing/2014/main" val="1776594665"/>
                  </a:ext>
                </a:extLst>
              </a:tr>
            </a:tbl>
          </a:graphicData>
        </a:graphic>
      </p:graphicFrame>
      <p:sp>
        <p:nvSpPr>
          <p:cNvPr id="3" name="TextBox 12">
            <a:extLst>
              <a:ext uri="{FF2B5EF4-FFF2-40B4-BE49-F238E27FC236}">
                <a16:creationId xmlns:a16="http://schemas.microsoft.com/office/drawing/2014/main" id="{6B64B90F-13DC-F777-38DB-AF5EC6819304}"/>
              </a:ext>
            </a:extLst>
          </p:cNvPr>
          <p:cNvSpPr txBox="1"/>
          <p:nvPr/>
        </p:nvSpPr>
        <p:spPr>
          <a:xfrm>
            <a:off x="1206879" y="2193149"/>
            <a:ext cx="4967150" cy="571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solidFill>
                  <a:srgbClr val="0171BC"/>
                </a:solidFill>
                <a:latin typeface="Aptos"/>
              </a:rPr>
              <a:t>Tools capture Table</a:t>
            </a:r>
          </a:p>
        </p:txBody>
      </p:sp>
    </p:spTree>
    <p:extLst>
      <p:ext uri="{BB962C8B-B14F-4D97-AF65-F5344CB8AC3E}">
        <p14:creationId xmlns:p14="http://schemas.microsoft.com/office/powerpoint/2010/main" val="95875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XEUROPE_Nov 2024_VH_AH" id="{D34B805F-F4C9-3742-8E55-31D6B1DC475D}" vid="{284CB593-1392-6B43-A818-A67965EFEE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814B0755DE8A4EB4B4D76C60DF53EC" ma:contentTypeVersion="21" ma:contentTypeDescription="Create a new document." ma:contentTypeScope="" ma:versionID="5d7b122f1e6eb641ffaebd75b78edbb0">
  <xsd:schema xmlns:xsd="http://www.w3.org/2001/XMLSchema" xmlns:xs="http://www.w3.org/2001/XMLSchema" xmlns:p="http://schemas.microsoft.com/office/2006/metadata/properties" xmlns:ns2="b7d07021-0ea6-4240-9b31-dd579c0fd625" xmlns:ns3="36f54627-80f7-4173-89c8-70c5f3082a0e" targetNamespace="http://schemas.microsoft.com/office/2006/metadata/properties" ma:root="true" ma:fieldsID="6ae9f98fbf1d8db9554174afe967074c" ns2:_="" ns3:_="">
    <xsd:import namespace="b7d07021-0ea6-4240-9b31-dd579c0fd625"/>
    <xsd:import namespace="36f54627-80f7-4173-89c8-70c5f3082a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First_x0020_name_x0020__x002f__x0020_given_x0020_name" minOccurs="0"/>
                <xsd:element ref="ns2:Last_x0020_name_x0020__x002f__x0020_surname" minOccurs="0"/>
                <xsd:element ref="ns2:Email_x0020_address" minOccurs="0"/>
                <xsd:element ref="ns2:Please_x0020_choose_x0020_your_x0020_affiliation" minOccurs="0"/>
                <xsd:element ref="ns2:I_x0027_m_x0020_contributing_x0020_to_x0020_the_x0020_following_x0020_PIXEurope_x0020_work_x0020_packages" minOccurs="0"/>
                <xsd:element ref="ns2:Title_x0020_of_x0020_training" minOccurs="0"/>
                <xsd:element ref="ns2:Delivery_x0020_mode_x0020_of_x0020_training_x0020_attended" minOccurs="0"/>
                <xsd:element ref="ns2:Training_x0020_start_x0020_date" minOccurs="0"/>
                <xsd:element ref="ns2:Training_x0020_end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d07021-0ea6-4240-9b31-dd579c0fd6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04d0a-61a1-4684-a764-9f60756884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First_x0020_name_x0020__x002f__x0020_given_x0020_name" ma:index="20" nillable="true" ma:displayName="First name / given name" ma:internalName="First_x0020_name_x0020__x002f__x0020_given_x0020_name">
      <xsd:simpleType>
        <xsd:restriction base="dms:Text">
          <xsd:maxLength value="255"/>
        </xsd:restriction>
      </xsd:simpleType>
    </xsd:element>
    <xsd:element name="Last_x0020_name_x0020__x002f__x0020_surname" ma:index="21" nillable="true" ma:displayName="Last name / surname" ma:internalName="Last_x0020_name_x0020__x002f__x0020_surname">
      <xsd:simpleType>
        <xsd:restriction base="dms:Text">
          <xsd:maxLength value="255"/>
        </xsd:restriction>
      </xsd:simpleType>
    </xsd:element>
    <xsd:element name="Email_x0020_address" ma:index="22" nillable="true" ma:displayName="Email address" ma:internalName="Email_x0020_address">
      <xsd:simpleType>
        <xsd:restriction base="dms:Text">
          <xsd:maxLength value="255"/>
        </xsd:restriction>
      </xsd:simpleType>
    </xsd:element>
    <xsd:element name="Please_x0020_choose_x0020_your_x0020_affiliation" ma:index="23" nillable="true" ma:displayName="Please choose your affiliation" ma:format="Dropdown" ma:internalName="Please_x0020_choose_x0020_your_x0020_affiliation">
      <xsd:simpleType>
        <xsd:restriction base="dms:Choice">
          <xsd:enumeration value="ICFO"/>
          <xsd:enumeration value="TNI"/>
          <xsd:enumeration value="TU/e"/>
          <xsd:enumeration value="UPV"/>
          <xsd:enumeration value="VTT"/>
          <xsd:enumeration value="IMEC"/>
          <xsd:enumeration value="CSIC"/>
          <xsd:enumeration value="TNO"/>
          <xsd:enumeration value="UTWENTE"/>
          <xsd:enumeration value="IMDEA"/>
          <xsd:enumeration value="UGENT"/>
          <xsd:enumeration value="UVIGO"/>
          <xsd:enumeration value="IT"/>
          <xsd:enumeration value="WUT"/>
          <xsd:enumeration value="SAL"/>
          <xsd:enumeration value="CEA-LETI"/>
          <xsd:enumeration value="POLIMI"/>
          <xsd:enumeration value="FBK"/>
          <xsd:enumeration value="UCAM"/>
          <xsd:enumeration value="USOTON"/>
        </xsd:restriction>
      </xsd:simpleType>
    </xsd:element>
    <xsd:element name="I_x0027_m_x0020_contributing_x0020_to_x0020_the_x0020_following_x0020_PIXEurope_x0020_work_x0020_packages" ma:index="24" nillable="true" ma:displayName="I'm contributing to the following PIXEurope work packages" ma:format="Dropdown" ma:internalName="I_x0027_m_x0020_contributing_x0020_to_x0020_the_x0020_following_x0020_PIXEurope_x0020_work_x0020_packag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test"/>
                    <xsd:enumeration value="test 1"/>
                    <xsd:enumeration value="Choice 3"/>
                  </xsd:restriction>
                </xsd:simpleType>
              </xsd:element>
            </xsd:sequence>
          </xsd:extension>
        </xsd:complexContent>
      </xsd:complexType>
    </xsd:element>
    <xsd:element name="Title_x0020_of_x0020_training" ma:index="25" nillable="true" ma:displayName="Title of training" ma:internalName="Title_x0020_of_x0020_training">
      <xsd:simpleType>
        <xsd:restriction base="dms:Note">
          <xsd:maxLength value="255"/>
        </xsd:restriction>
      </xsd:simpleType>
    </xsd:element>
    <xsd:element name="Delivery_x0020_mode_x0020_of_x0020_training_x0020_attended" ma:index="26" nillable="true" ma:displayName="Delivery mode of training attended" ma:format="Dropdown" ma:internalName="Delivery_x0020_mode_x0020_of_x0020_training_x0020_attended">
      <xsd:simpleType>
        <xsd:restriction base="dms:Choice">
          <xsd:enumeration value="Online (live)"/>
          <xsd:enumeration value="Online (self-paced)"/>
          <xsd:enumeration value="In-person"/>
          <xsd:enumeration value="One-to-one specialist training on pilot line equipment"/>
          <xsd:enumeration value="Hybrid (combination of online and in-person)"/>
          <xsd:enumeration value="Choice 6"/>
        </xsd:restriction>
      </xsd:simpleType>
    </xsd:element>
    <xsd:element name="Training_x0020_start_x0020_date" ma:index="27" nillable="true" ma:displayName="Training start date" ma:format="DateOnly" ma:internalName="Training_x0020_start_x0020_date">
      <xsd:simpleType>
        <xsd:restriction base="dms:DateTime"/>
      </xsd:simpleType>
    </xsd:element>
    <xsd:element name="Training_x0020_end_x0020_date" ma:index="28" nillable="true" ma:displayName="Training end date" ma:format="DateOnly" ma:internalName="Training_x0020_end_x0020_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f54627-80f7-4173-89c8-70c5f3082a0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7d1ae71-3f4f-436d-b3ab-d5dec21ae572}" ma:internalName="TaxCatchAll" ma:showField="CatchAllData" ma:web="36f54627-80f7-4173-89c8-70c5f3082a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f54627-80f7-4173-89c8-70c5f3082a0e" xsi:nil="true"/>
    <lcf76f155ced4ddcb4097134ff3c332f xmlns="b7d07021-0ea6-4240-9b31-dd579c0fd625">
      <Terms xmlns="http://schemas.microsoft.com/office/infopath/2007/PartnerControls"/>
    </lcf76f155ced4ddcb4097134ff3c332f>
    <First_x0020_name_x0020__x002f__x0020_given_x0020_name xmlns="b7d07021-0ea6-4240-9b31-dd579c0fd625" xsi:nil="true"/>
    <Training_x0020_end_x0020_date xmlns="b7d07021-0ea6-4240-9b31-dd579c0fd625" xsi:nil="true"/>
    <Title_x0020_of_x0020_training xmlns="b7d07021-0ea6-4240-9b31-dd579c0fd625" xsi:nil="true"/>
    <Email_x0020_address xmlns="b7d07021-0ea6-4240-9b31-dd579c0fd625" xsi:nil="true"/>
    <Training_x0020_start_x0020_date xmlns="b7d07021-0ea6-4240-9b31-dd579c0fd625" xsi:nil="true"/>
    <Last_x0020_name_x0020__x002f__x0020_surname xmlns="b7d07021-0ea6-4240-9b31-dd579c0fd625" xsi:nil="true"/>
    <Delivery_x0020_mode_x0020_of_x0020_training_x0020_attended xmlns="b7d07021-0ea6-4240-9b31-dd579c0fd625" xsi:nil="true"/>
    <Please_x0020_choose_x0020_your_x0020_affiliation xmlns="b7d07021-0ea6-4240-9b31-dd579c0fd625" xsi:nil="true"/>
    <I_x0027_m_x0020_contributing_x0020_to_x0020_the_x0020_following_x0020_PIXEurope_x0020_work_x0020_packages xmlns="b7d07021-0ea6-4240-9b31-dd579c0fd6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E9B71D-2F2C-4EB4-BDD3-0EB5AD7BB3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d07021-0ea6-4240-9b31-dd579c0fd625"/>
    <ds:schemaRef ds:uri="36f54627-80f7-4173-89c8-70c5f3082a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8EC141-459B-411C-9436-1D0762F4942C}">
  <ds:schemaRefs>
    <ds:schemaRef ds:uri="07a55613-6aed-4162-a000-b1365f05c3b0"/>
    <ds:schemaRef ds:uri="f5c04be9-3fd7-48af-9098-55717288595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36f54627-80f7-4173-89c8-70c5f3082a0e"/>
    <ds:schemaRef ds:uri="b7d07021-0ea6-4240-9b31-dd579c0fd625"/>
  </ds:schemaRefs>
</ds:datastoreItem>
</file>

<file path=customXml/itemProps3.xml><?xml version="1.0" encoding="utf-8"?>
<ds:datastoreItem xmlns:ds="http://schemas.openxmlformats.org/officeDocument/2006/customXml" ds:itemID="{279206EC-F492-442B-BF1A-E4FFB428F0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327</Words>
  <Application>Microsoft Office PowerPoint</Application>
  <PresentationFormat>Panorámica</PresentationFormat>
  <Paragraphs>68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Aptos</vt:lpstr>
      <vt:lpstr>Aptos Narrow</vt:lpstr>
      <vt:lpstr>Arial</vt:lpstr>
      <vt:lpstr>Calibri</vt:lpstr>
      <vt:lpstr>Calibri Light</vt:lpstr>
      <vt:lpstr>Eurostile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Rofiana</dc:creator>
  <cp:lastModifiedBy>Guillermo Carpintero</cp:lastModifiedBy>
  <cp:revision>39</cp:revision>
  <cp:lastPrinted>2025-01-14T09:17:11Z</cp:lastPrinted>
  <dcterms:created xsi:type="dcterms:W3CDTF">2019-07-11T04:27:09Z</dcterms:created>
  <dcterms:modified xsi:type="dcterms:W3CDTF">2026-02-13T14:22:22Z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2b9f0e9-202b-4570-819e-057a08236007_Enabled">
    <vt:lpwstr>true</vt:lpwstr>
  </property>
  <property fmtid="{D5CDD505-2E9C-101B-9397-08002B2CF9AE}" pid="3" name="MSIP_Label_62b9f0e9-202b-4570-819e-057a08236007_SetDate">
    <vt:lpwstr>2024-03-12T12:38:25Z</vt:lpwstr>
  </property>
  <property fmtid="{D5CDD505-2E9C-101B-9397-08002B2CF9AE}" pid="4" name="MSIP_Label_62b9f0e9-202b-4570-819e-057a08236007_Method">
    <vt:lpwstr>Privileged</vt:lpwstr>
  </property>
  <property fmtid="{D5CDD505-2E9C-101B-9397-08002B2CF9AE}" pid="5" name="MSIP_Label_62b9f0e9-202b-4570-819e-057a08236007_Name">
    <vt:lpwstr>Strictly Confidential – General - Unmarked</vt:lpwstr>
  </property>
  <property fmtid="{D5CDD505-2E9C-101B-9397-08002B2CF9AE}" pid="6" name="MSIP_Label_62b9f0e9-202b-4570-819e-057a08236007_SiteId">
    <vt:lpwstr>a72d5a72-25ee-40f0-9bd1-067cb5b770d4</vt:lpwstr>
  </property>
  <property fmtid="{D5CDD505-2E9C-101B-9397-08002B2CF9AE}" pid="7" name="MSIP_Label_62b9f0e9-202b-4570-819e-057a08236007_ActionId">
    <vt:lpwstr>b21edeb1-50e8-4e65-9e5d-92e34be7ad2e</vt:lpwstr>
  </property>
  <property fmtid="{D5CDD505-2E9C-101B-9397-08002B2CF9AE}" pid="8" name="MSIP_Label_62b9f0e9-202b-4570-819e-057a08236007_ContentBits">
    <vt:lpwstr>0</vt:lpwstr>
  </property>
  <property fmtid="{D5CDD505-2E9C-101B-9397-08002B2CF9AE}" pid="9" name="ContentTypeId">
    <vt:lpwstr>0x01010042814B0755DE8A4EB4B4D76C60DF53EC</vt:lpwstr>
  </property>
  <property fmtid="{D5CDD505-2E9C-101B-9397-08002B2CF9AE}" pid="10" name="MediaServiceImageTags">
    <vt:lpwstr/>
  </property>
</Properties>
</file>