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6845809" r:id="rId5"/>
    <p:sldId id="2146845808" r:id="rId6"/>
    <p:sldId id="2146845803" r:id="rId7"/>
    <p:sldId id="2146845842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2E3193"/>
    <a:srgbClr val="FCED23"/>
    <a:srgbClr val="0171BC"/>
    <a:srgbClr val="FFCD00"/>
    <a:srgbClr val="0CE8F7"/>
    <a:srgbClr val="1BC4B5"/>
    <a:srgbClr val="2BE1D6"/>
    <a:srgbClr val="EAE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2"/>
    <p:restoredTop sz="94857"/>
  </p:normalViewPr>
  <p:slideViewPr>
    <p:cSldViewPr snapToGrid="0">
      <p:cViewPr varScale="1">
        <p:scale>
          <a:sx n="105" d="100"/>
          <a:sy n="105" d="100"/>
        </p:scale>
        <p:origin x="10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103D6D-FB2D-82D1-992B-0C3BDE959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9AAEA-73E0-CC0C-281A-DFF2873BE0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E35102-F972-B94F-BAE4-3146CD2E885D}" type="datetimeFigureOut">
              <a:rPr lang="en-US"/>
              <a:pPr>
                <a:defRPr/>
              </a:pPr>
              <a:t>2/9/2026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15B8C2B-BF21-3324-D51F-8CE8521E5C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8BBAD1-0D7E-705F-15AD-23AC6AC72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44E2-BC63-721F-1776-0BFCB5F969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C3935-9EC9-CFD3-F4B5-DF1444CE2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0FE985-7710-404A-A94C-B5F103C71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1E57FC8-D18E-83AA-6C64-F3A67BEA0103}"/>
              </a:ext>
            </a:extLst>
          </p:cNvPr>
          <p:cNvCxnSpPr>
            <a:cxnSpLocks/>
            <a:endCxn id="3078" idx="3"/>
          </p:cNvCxnSpPr>
          <p:nvPr userDrawn="1"/>
        </p:nvCxnSpPr>
        <p:spPr>
          <a:xfrm flipH="1">
            <a:off x="2986088" y="6607175"/>
            <a:ext cx="6970712" cy="635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311674C7-3E14-21F6-A785-63600032E0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BB33F8BD-67B6-7A48-A4CE-7B7A27B86F75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DE320-16B5-E184-3FB4-9AF6D605F543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9823F-BE7B-4AFE-D6C5-71A433E318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Proprietary – 11 Nov 2024</a:t>
            </a:r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7411CB0-7C43-9BA8-0303-BB7AAFB60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A2EC06-FB9E-F19F-17F0-04658ADC39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5">
            <a:extLst>
              <a:ext uri="{FF2B5EF4-FFF2-40B4-BE49-F238E27FC236}">
                <a16:creationId xmlns:a16="http://schemas.microsoft.com/office/drawing/2014/main" id="{313F0650-92B8-6E7A-F4CA-DD3D4045D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5A6A19-D13B-E3AF-7FCA-D209B29EF7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42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00BFF8-19BA-8C74-3FCE-D8864DC58F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D4C1F8F5-4D9F-5D38-40E9-AE0ADB7F63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06CCC-E046-E433-0EFA-F99B8AD994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635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bg>
      <p:bgPr>
        <a:gradFill rotWithShape="0">
          <a:gsLst>
            <a:gs pos="0">
              <a:srgbClr val="D2136B"/>
            </a:gs>
            <a:gs pos="61000">
              <a:srgbClr val="ED7D31"/>
            </a:gs>
            <a:gs pos="100000">
              <a:srgbClr val="FFC000"/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35DB76-19C9-B821-885C-FC93F8B3B2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bg2">
                  <a:lumMod val="90000"/>
                </a:schemeClr>
              </a:gs>
              <a:gs pos="100000">
                <a:schemeClr val="bg1"/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49BAE8D-8F8F-FFD0-CCD6-0A000EDC5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8AA7AA-54BE-15F3-09E2-1CE396A51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37182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4C388A-0CEE-7B0D-EFBC-A5A9CC16DE3D}"/>
              </a:ext>
            </a:extLst>
          </p:cNvPr>
          <p:cNvCxnSpPr>
            <a:cxnSpLocks/>
          </p:cNvCxnSpPr>
          <p:nvPr userDrawn="1"/>
        </p:nvCxnSpPr>
        <p:spPr>
          <a:xfrm flipH="1">
            <a:off x="2378075" y="6607175"/>
            <a:ext cx="7578725" cy="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CCD9E324-679F-9BD6-62C2-741B185399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07D74AA8-8250-5140-9DB2-B1F0E6D514FD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C888-A32E-72AF-ACC8-563F88174DA1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5003C-BCA4-79EA-A25B-B439B09D07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– April 2024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9F25E-D3F9-46CF-EF17-32E9109C3B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tx1">
                  <a:lumMod val="75000"/>
                  <a:lumOff val="25000"/>
                </a:schemeClr>
              </a:gs>
              <a:gs pos="100000">
                <a:schemeClr val="bg2">
                  <a:lumMod val="10000"/>
                </a:schemeClr>
              </a:gs>
              <a:gs pos="1000">
                <a:schemeClr val="bg2">
                  <a:lumMod val="2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6D1D972-A2A7-D17C-43D7-21BFD55D89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170A87-ACD8-8CD3-A87E-27691E08E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6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CC2467-1D2D-6C57-09A6-F74DD2434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836" y="0"/>
            <a:ext cx="12192000" cy="8723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3" name="Picture 45">
            <a:extLst>
              <a:ext uri="{FF2B5EF4-FFF2-40B4-BE49-F238E27FC236}">
                <a16:creationId xmlns:a16="http://schemas.microsoft.com/office/drawing/2014/main" id="{5841A236-15D2-69B7-3532-727376A787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48F7AB-2DCD-B389-3D42-0EDAB10899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08F1DC7E-7E27-B50A-9C3F-37A426804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330" y="30163"/>
            <a:ext cx="9693826" cy="872360"/>
          </a:xfrm>
        </p:spPr>
        <p:txBody>
          <a:bodyPr/>
          <a:lstStyle>
            <a:lvl1pPr>
              <a:defRPr sz="4000" b="1">
                <a:solidFill>
                  <a:srgbClr val="FCED2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E09EB55-7FCF-A2F4-3548-F6FDF9DD30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027459" cy="3244850"/>
          </a:xfrm>
        </p:spPr>
        <p:txBody>
          <a:bodyPr/>
          <a:lstStyle>
            <a:lvl1pPr>
              <a:defRPr b="1">
                <a:solidFill>
                  <a:srgbClr val="2F5597"/>
                </a:solidFill>
                <a:latin typeface="Aptos" panose="020B00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8821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76886D-6012-C8D7-0560-C7D56688DD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A69344B-A019-C01B-A066-FCD80B2FB8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AA336C-4AFC-C241-B622-1A3A156DC8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15B101-4662-D04A-CB56-EE78E3C34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1034" y="0"/>
            <a:ext cx="3520966" cy="6858000"/>
          </a:xfrm>
          <a:prstGeom prst="rect">
            <a:avLst/>
          </a:prstGeom>
        </p:spPr>
      </p:pic>
      <p:pic>
        <p:nvPicPr>
          <p:cNvPr id="4" name="Picture 45">
            <a:extLst>
              <a:ext uri="{FF2B5EF4-FFF2-40B4-BE49-F238E27FC236}">
                <a16:creationId xmlns:a16="http://schemas.microsoft.com/office/drawing/2014/main" id="{432042E8-F016-98F5-5B18-D37E9313A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FC1CE-A798-99CF-6A65-985B71E75C1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3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2D4D6F10-BE32-F9D2-D254-60A40FAEBB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F5D5A6-20A8-FA09-07D5-106694612F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7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157A06-4D72-1D0A-DCB6-2CA4FAC10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C2B14C2-B795-537F-0FB6-C4AF314A8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9EBB8-0F21-7704-26F1-C20AACADC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1F65D2-8256-3840-B111-75EB0318EF27}" type="datetimeFigureOut">
              <a:rPr lang="en-US" smtClean="0"/>
              <a:pPr>
                <a:defRPr/>
              </a:pPr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507DB-9B6B-B5C1-5B8B-739F38895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5DE2-AF7A-D528-246D-74F12DDD2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D15440-9D27-824B-A976-18A053D36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6" r:id="rId2"/>
    <p:sldLayoutId id="2147483777" r:id="rId3"/>
    <p:sldLayoutId id="2147483779" r:id="rId4"/>
    <p:sldLayoutId id="2147483780" r:id="rId5"/>
    <p:sldLayoutId id="2147483783" r:id="rId6"/>
    <p:sldLayoutId id="2147483790" r:id="rId7"/>
    <p:sldLayoutId id="2147483793" r:id="rId8"/>
    <p:sldLayoutId id="214748379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E297E-7004-91A4-F561-E9C2E1217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B5333-0457-E51E-116D-7C366C81A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015E2-B8B8-6EA2-6F4B-C3E9491147C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r>
              <a:rPr lang="en-IE" sz="2000" dirty="0"/>
              <a:t>T7.1 Package Simulation &amp; Design </a:t>
            </a:r>
            <a:r>
              <a:rPr lang="en-IE" sz="2000" b="0" dirty="0"/>
              <a:t>(</a:t>
            </a:r>
            <a:r>
              <a:rPr lang="en-IE" sz="2000" dirty="0"/>
              <a:t>IMDEA</a:t>
            </a:r>
            <a:r>
              <a:rPr lang="en-IE" sz="2000" b="0" dirty="0"/>
              <a:t>, TNI, ICFO, TU/e, M1–M54)</a:t>
            </a:r>
          </a:p>
          <a:p>
            <a:pPr lvl="1"/>
            <a:r>
              <a:rPr lang="en-IE" sz="1800" b="0" dirty="0"/>
              <a:t>Holistic </a:t>
            </a:r>
            <a:r>
              <a:rPr lang="en-IE" sz="1800" b="0" dirty="0" err="1"/>
              <a:t>multiphysics</a:t>
            </a:r>
            <a:r>
              <a:rPr lang="en-IE" sz="1800" b="0" dirty="0"/>
              <a:t> models (optical, electrical, thermo-mechanical), validated with prototypes.</a:t>
            </a:r>
          </a:p>
          <a:p>
            <a:r>
              <a:rPr lang="en-IE" sz="2000" dirty="0"/>
              <a:t>T7.2 Package-Level Processes </a:t>
            </a:r>
            <a:r>
              <a:rPr lang="en-IE" sz="2000" b="0" dirty="0"/>
              <a:t>(</a:t>
            </a:r>
            <a:r>
              <a:rPr lang="en-IE" sz="2000" dirty="0"/>
              <a:t>TNI</a:t>
            </a:r>
            <a:r>
              <a:rPr lang="en-IE" sz="2000" b="0" dirty="0"/>
              <a:t>, ICFO, UVIGO, IMDEA, M1–M50)</a:t>
            </a:r>
          </a:p>
          <a:p>
            <a:pPr lvl="1"/>
            <a:r>
              <a:rPr lang="en-IE" sz="1800" b="0" dirty="0"/>
              <a:t>Non-epoxy bonding, pluggable optical connectors with microlens arrays, 3D-printed polymer packages.</a:t>
            </a:r>
          </a:p>
          <a:p>
            <a:r>
              <a:rPr lang="en-IE" sz="2000" dirty="0"/>
              <a:t>T7.3 Wafer-Level Processes </a:t>
            </a:r>
            <a:r>
              <a:rPr lang="en-IE" sz="2000" b="0" dirty="0"/>
              <a:t>(</a:t>
            </a:r>
            <a:r>
              <a:rPr lang="en-IE" sz="2000" dirty="0"/>
              <a:t>TNI</a:t>
            </a:r>
            <a:r>
              <a:rPr lang="en-IE" sz="2000" b="0" dirty="0"/>
              <a:t>, ICFO, IMDEA, IMEC, M6–M60)</a:t>
            </a:r>
          </a:p>
          <a:p>
            <a:pPr lvl="1"/>
            <a:r>
              <a:rPr lang="en-IE" sz="1800" b="0" dirty="0"/>
              <a:t>Electro-optical interposer co-packaging, transfer printing, high-precision flip-chip (±1 µm), 2D pluggable optical connectors.</a:t>
            </a:r>
          </a:p>
          <a:p>
            <a:r>
              <a:rPr lang="en-IE" sz="2000" dirty="0"/>
              <a:t>T7.4 Electro-Optical Interposers </a:t>
            </a:r>
            <a:r>
              <a:rPr lang="en-IE" sz="2000" b="0" dirty="0"/>
              <a:t>&amp; Reference Chips (</a:t>
            </a:r>
            <a:r>
              <a:rPr lang="en-IE" sz="2000" dirty="0"/>
              <a:t>TNI</a:t>
            </a:r>
            <a:r>
              <a:rPr lang="en-IE" sz="2000" b="0" dirty="0"/>
              <a:t>, ICFO, IMDEA, VTT, TU/e, M6–M54)</a:t>
            </a:r>
          </a:p>
          <a:p>
            <a:pPr lvl="1"/>
            <a:r>
              <a:rPr lang="en-IE" sz="1800" b="0" dirty="0"/>
              <a:t>Interposer development (glass/polymer, micro-optics integration), and fabrication of Si, SiN, InP reference PICs and EICs.</a:t>
            </a:r>
          </a:p>
          <a:p>
            <a:r>
              <a:rPr lang="en-IE" sz="2000" dirty="0"/>
              <a:t>T7.5 Packaging Materials </a:t>
            </a:r>
            <a:r>
              <a:rPr lang="en-IE" sz="2000" b="0" dirty="0"/>
              <a:t>(</a:t>
            </a:r>
            <a:r>
              <a:rPr lang="en-IE" sz="2000" dirty="0"/>
              <a:t>UVIGO</a:t>
            </a:r>
            <a:r>
              <a:rPr lang="en-IE" sz="2000" b="0" dirty="0"/>
              <a:t>, TNI, ICFO, M1–M48)</a:t>
            </a:r>
          </a:p>
          <a:p>
            <a:pPr lvl="1"/>
            <a:r>
              <a:rPr lang="en-IE" sz="1800" b="0" dirty="0"/>
              <a:t>Preparation of bonding/printing equipment, polymers (LCP, PEEK), ceramics (AlN, </a:t>
            </a:r>
            <a:r>
              <a:rPr lang="en-IE" sz="1800" b="0" dirty="0" err="1"/>
              <a:t>Al₂O</a:t>
            </a:r>
            <a:r>
              <a:rPr lang="en-IE" sz="1800" b="0" dirty="0"/>
              <a:t>₃), pluggable connectors, validation with reference chips.</a:t>
            </a:r>
          </a:p>
          <a:p>
            <a:r>
              <a:rPr lang="en-IE" sz="2000" dirty="0"/>
              <a:t>T7.6 Packaging Design Rules &amp; ADKs </a:t>
            </a:r>
            <a:r>
              <a:rPr lang="en-IE" sz="2000" b="0" dirty="0"/>
              <a:t>(</a:t>
            </a:r>
            <a:r>
              <a:rPr lang="en-IE" sz="2000" dirty="0"/>
              <a:t>TU/e</a:t>
            </a:r>
            <a:r>
              <a:rPr lang="en-IE" sz="2000" b="0" dirty="0"/>
              <a:t>, TNI, ICFO, IMDEA, UVIGO, M18–M60)</a:t>
            </a:r>
          </a:p>
          <a:p>
            <a:pPr lvl="1"/>
            <a:r>
              <a:rPr lang="en-IE" sz="1800" b="0" dirty="0"/>
              <a:t>Collect rules from tasks, formalise into ADKs for package- and wafer-level processes, link to WP8.</a:t>
            </a:r>
          </a:p>
          <a:p>
            <a:endParaRPr lang="en-IE" sz="2000" b="0" dirty="0">
              <a:highlight>
                <a:srgbClr val="FFFF00"/>
              </a:highlight>
            </a:endParaRPr>
          </a:p>
          <a:p>
            <a:endParaRPr lang="en-IE" sz="2000" b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032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26CF2-40C4-ABBA-B937-FC2E8D6AC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1E2F-A516-DB46-928B-DCC9C3600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T7.</a:t>
            </a:r>
            <a:r>
              <a:rPr lang="en-IE" dirty="0">
                <a:highlight>
                  <a:srgbClr val="FF00FF"/>
                </a:highlight>
              </a:rPr>
              <a:t>X</a:t>
            </a:r>
            <a:r>
              <a:rPr lang="en-IE" dirty="0"/>
              <a:t> – </a:t>
            </a:r>
            <a:r>
              <a:rPr lang="en-IE" dirty="0">
                <a:highlight>
                  <a:srgbClr val="FF00FF"/>
                </a:highlight>
              </a:rPr>
              <a:t>TASK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1B216-D82A-93DB-EF60-1A5F9435315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r>
              <a:rPr lang="en-IE" sz="2400" dirty="0"/>
              <a:t>Lead: </a:t>
            </a:r>
            <a:r>
              <a:rPr lang="en-IE" sz="2400" dirty="0">
                <a:highlight>
                  <a:srgbClr val="FF00FF"/>
                </a:highlight>
              </a:rPr>
              <a:t>[insert here]</a:t>
            </a:r>
            <a:endParaRPr lang="en-IE" sz="2400" b="0" dirty="0">
              <a:highlight>
                <a:srgbClr val="FF00FF"/>
              </a:highlight>
            </a:endParaRPr>
          </a:p>
          <a:p>
            <a:r>
              <a:rPr lang="en-IE" sz="2400" dirty="0"/>
              <a:t>Partners: </a:t>
            </a:r>
            <a:r>
              <a:rPr lang="en-IE" sz="2400" dirty="0">
                <a:highlight>
                  <a:srgbClr val="FF00FF"/>
                </a:highlight>
              </a:rPr>
              <a:t>[insert here]</a:t>
            </a:r>
            <a:endParaRPr lang="en-IE" sz="2400" b="0" dirty="0">
              <a:highlight>
                <a:srgbClr val="FF00FF"/>
              </a:highlight>
            </a:endParaRPr>
          </a:p>
          <a:p>
            <a:r>
              <a:rPr lang="en-GB" sz="2400" dirty="0"/>
              <a:t>Proposed subtasks (</a:t>
            </a:r>
            <a:r>
              <a:rPr lang="en-GB" sz="2400" dirty="0">
                <a:highlight>
                  <a:srgbClr val="FFFF00"/>
                </a:highlight>
              </a:rPr>
              <a:t>list 5</a:t>
            </a:r>
            <a:r>
              <a:rPr lang="en-GB" sz="2400" dirty="0"/>
              <a:t>)</a:t>
            </a:r>
          </a:p>
          <a:p>
            <a:pPr lvl="1"/>
            <a:r>
              <a:rPr lang="en-IE" sz="2000" dirty="0">
                <a:highlight>
                  <a:srgbClr val="FF00FF"/>
                </a:highlight>
              </a:rPr>
              <a:t>[insert here]</a:t>
            </a:r>
          </a:p>
          <a:p>
            <a:pPr lvl="1"/>
            <a:r>
              <a:rPr lang="en-IE" sz="2000" dirty="0">
                <a:highlight>
                  <a:srgbClr val="FF00FF"/>
                </a:highlight>
              </a:rPr>
              <a:t>[insert here]</a:t>
            </a:r>
          </a:p>
          <a:p>
            <a:pPr lvl="1"/>
            <a:r>
              <a:rPr lang="en-IE" sz="2000" dirty="0">
                <a:highlight>
                  <a:srgbClr val="FF00FF"/>
                </a:highlight>
              </a:rPr>
              <a:t>[insert here]</a:t>
            </a:r>
          </a:p>
          <a:p>
            <a:pPr lvl="1"/>
            <a:r>
              <a:rPr lang="en-IE" sz="2000" dirty="0">
                <a:highlight>
                  <a:srgbClr val="FF00FF"/>
                </a:highlight>
              </a:rPr>
              <a:t>[insert here]</a:t>
            </a:r>
          </a:p>
          <a:p>
            <a:pPr lvl="1"/>
            <a:r>
              <a:rPr lang="en-IE" sz="2000" dirty="0">
                <a:highlight>
                  <a:srgbClr val="FF00FF"/>
                </a:highlight>
              </a:rPr>
              <a:t>[insert here]</a:t>
            </a:r>
          </a:p>
          <a:p>
            <a:pPr lvl="1"/>
            <a:endParaRPr lang="en-GB" sz="2000" dirty="0">
              <a:highlight>
                <a:srgbClr val="FF00FF"/>
              </a:highlight>
            </a:endParaRPr>
          </a:p>
          <a:p>
            <a:pPr lvl="1"/>
            <a:endParaRPr lang="en-GB" sz="2000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320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DEBC5-B003-9AED-2149-28AD2017B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0E7D-6247-E2CB-199E-E68CFE4E3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T7.</a:t>
            </a:r>
            <a:r>
              <a:rPr lang="en-IE" dirty="0">
                <a:highlight>
                  <a:srgbClr val="FF00FF"/>
                </a:highlight>
              </a:rPr>
              <a:t>X</a:t>
            </a:r>
            <a:r>
              <a:rPr lang="en-IE" dirty="0"/>
              <a:t> – </a:t>
            </a:r>
            <a:r>
              <a:rPr lang="en-IE" dirty="0">
                <a:highlight>
                  <a:srgbClr val="FF00FF"/>
                </a:highlight>
              </a:rPr>
              <a:t>TASK Name</a:t>
            </a:r>
            <a:endParaRPr lang="en-IE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0C0AB22-3474-8181-C27E-CAC449D6EF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r>
              <a:rPr lang="en-GB" sz="2400" dirty="0"/>
              <a:t>Task Updates (</a:t>
            </a:r>
            <a:r>
              <a:rPr lang="en-GB" sz="2400" dirty="0">
                <a:highlight>
                  <a:srgbClr val="FFFF00"/>
                </a:highlight>
              </a:rPr>
              <a:t>over last 6 months</a:t>
            </a:r>
            <a:r>
              <a:rPr lang="en-GB" sz="2400" dirty="0"/>
              <a:t>) </a:t>
            </a:r>
          </a:p>
          <a:p>
            <a:pPr lvl="1"/>
            <a:r>
              <a:rPr lang="en-GB" sz="2000" b="0" dirty="0"/>
              <a:t>…</a:t>
            </a:r>
            <a:endParaRPr lang="en-GB" sz="24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05955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D436E-4321-1D7C-FD3A-334E7D319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62E25-FD53-C886-AEB8-BA318F8B5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T7.</a:t>
            </a:r>
            <a:r>
              <a:rPr lang="en-IE" dirty="0">
                <a:highlight>
                  <a:srgbClr val="FF00FF"/>
                </a:highlight>
              </a:rPr>
              <a:t>X</a:t>
            </a:r>
            <a:r>
              <a:rPr lang="en-IE" dirty="0"/>
              <a:t> – </a:t>
            </a:r>
            <a:r>
              <a:rPr lang="en-IE" dirty="0">
                <a:highlight>
                  <a:srgbClr val="FF00FF"/>
                </a:highlight>
              </a:rPr>
              <a:t>TASK Name</a:t>
            </a:r>
            <a:endParaRPr lang="en-IE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A2D4B4C-86B7-73AC-40B3-B24432BAC0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r>
              <a:rPr lang="en-GB" sz="2400" dirty="0"/>
              <a:t>Planned Activities (</a:t>
            </a:r>
            <a:r>
              <a:rPr lang="en-GB" sz="2400" dirty="0">
                <a:highlight>
                  <a:srgbClr val="FFFF00"/>
                </a:highlight>
              </a:rPr>
              <a:t>for next 6 months</a:t>
            </a:r>
            <a:r>
              <a:rPr lang="en-GB" sz="2400" dirty="0"/>
              <a:t>)</a:t>
            </a:r>
          </a:p>
          <a:p>
            <a:pPr lvl="1"/>
            <a:r>
              <a:rPr lang="en-GB" sz="2000" b="0" dirty="0"/>
              <a:t>…</a:t>
            </a:r>
            <a:endParaRPr lang="en-GB" sz="24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384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EUROPE_Nov 2024_VH_AH" id="{D34B805F-F4C9-3742-8E55-31D6B1DC475D}" vid="{284CB593-1392-6B43-A818-A67965EFEE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f54627-80f7-4173-89c8-70c5f3082a0e" xsi:nil="true"/>
    <lcf76f155ced4ddcb4097134ff3c332f xmlns="b7d07021-0ea6-4240-9b31-dd579c0fd62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814B0755DE8A4EB4B4D76C60DF53EC" ma:contentTypeVersion="11" ma:contentTypeDescription="Create a new document." ma:contentTypeScope="" ma:versionID="83531dd96e74a93926be8ce7c3e188f6">
  <xsd:schema xmlns:xsd="http://www.w3.org/2001/XMLSchema" xmlns:xs="http://www.w3.org/2001/XMLSchema" xmlns:p="http://schemas.microsoft.com/office/2006/metadata/properties" xmlns:ns2="b7d07021-0ea6-4240-9b31-dd579c0fd625" xmlns:ns3="36f54627-80f7-4173-89c8-70c5f3082a0e" targetNamespace="http://schemas.microsoft.com/office/2006/metadata/properties" ma:root="true" ma:fieldsID="082905e039a3ef9d61e19250a634f9ce" ns2:_="" ns3:_="">
    <xsd:import namespace="b7d07021-0ea6-4240-9b31-dd579c0fd625"/>
    <xsd:import namespace="36f54627-80f7-4173-89c8-70c5f3082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d07021-0ea6-4240-9b31-dd579c0fd6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04d0a-61a1-4684-a764-9f60756884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54627-80f7-4173-89c8-70c5f3082a0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7d1ae71-3f4f-436d-b3ab-d5dec21ae572}" ma:internalName="TaxCatchAll" ma:showField="CatchAllData" ma:web="36f54627-80f7-4173-89c8-70c5f3082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8EC141-459B-411C-9436-1D0762F4942C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36f54627-80f7-4173-89c8-70c5f3082a0e"/>
    <ds:schemaRef ds:uri="http://schemas.openxmlformats.org/package/2006/metadata/core-properties"/>
    <ds:schemaRef ds:uri="http://schemas.microsoft.com/office/infopath/2007/PartnerControls"/>
    <ds:schemaRef ds:uri="b7d07021-0ea6-4240-9b31-dd579c0fd625"/>
  </ds:schemaRefs>
</ds:datastoreItem>
</file>

<file path=customXml/itemProps2.xml><?xml version="1.0" encoding="utf-8"?>
<ds:datastoreItem xmlns:ds="http://schemas.openxmlformats.org/officeDocument/2006/customXml" ds:itemID="{BC94F431-9E8E-4F01-A3FC-251A45477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d07021-0ea6-4240-9b31-dd579c0fd625"/>
    <ds:schemaRef ds:uri="36f54627-80f7-4173-89c8-70c5f3082a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9206EC-F492-442B-BF1A-E4FFB428F0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12019</TotalTime>
  <Words>304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Courier New</vt:lpstr>
      <vt:lpstr>Eurostile</vt:lpstr>
      <vt:lpstr>Wingdings</vt:lpstr>
      <vt:lpstr>Office Theme</vt:lpstr>
      <vt:lpstr>Tasks</vt:lpstr>
      <vt:lpstr>T7.X – TASK Name</vt:lpstr>
      <vt:lpstr>T7.X – TASK Name</vt:lpstr>
      <vt:lpstr>T7.X – TASK 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Rofiana</dc:creator>
  <cp:lastModifiedBy>Padraic Morrissey</cp:lastModifiedBy>
  <cp:revision>285</cp:revision>
  <cp:lastPrinted>2025-01-14T09:17:11Z</cp:lastPrinted>
  <dcterms:created xsi:type="dcterms:W3CDTF">2019-07-11T04:27:09Z</dcterms:created>
  <dcterms:modified xsi:type="dcterms:W3CDTF">2026-02-09T09:38:41Z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b9f0e9-202b-4570-819e-057a08236007_Enabled">
    <vt:lpwstr>true</vt:lpwstr>
  </property>
  <property fmtid="{D5CDD505-2E9C-101B-9397-08002B2CF9AE}" pid="3" name="MSIP_Label_62b9f0e9-202b-4570-819e-057a08236007_SetDate">
    <vt:lpwstr>2024-03-12T12:38:25Z</vt:lpwstr>
  </property>
  <property fmtid="{D5CDD505-2E9C-101B-9397-08002B2CF9AE}" pid="4" name="MSIP_Label_62b9f0e9-202b-4570-819e-057a08236007_Method">
    <vt:lpwstr>Privileged</vt:lpwstr>
  </property>
  <property fmtid="{D5CDD505-2E9C-101B-9397-08002B2CF9AE}" pid="5" name="MSIP_Label_62b9f0e9-202b-4570-819e-057a08236007_Name">
    <vt:lpwstr>Strictly Confidential – General - Unmarked</vt:lpwstr>
  </property>
  <property fmtid="{D5CDD505-2E9C-101B-9397-08002B2CF9AE}" pid="6" name="MSIP_Label_62b9f0e9-202b-4570-819e-057a08236007_SiteId">
    <vt:lpwstr>a72d5a72-25ee-40f0-9bd1-067cb5b770d4</vt:lpwstr>
  </property>
  <property fmtid="{D5CDD505-2E9C-101B-9397-08002B2CF9AE}" pid="7" name="MSIP_Label_62b9f0e9-202b-4570-819e-057a08236007_ActionId">
    <vt:lpwstr>b21edeb1-50e8-4e65-9e5d-92e34be7ad2e</vt:lpwstr>
  </property>
  <property fmtid="{D5CDD505-2E9C-101B-9397-08002B2CF9AE}" pid="8" name="MSIP_Label_62b9f0e9-202b-4570-819e-057a08236007_ContentBits">
    <vt:lpwstr>0</vt:lpwstr>
  </property>
  <property fmtid="{D5CDD505-2E9C-101B-9397-08002B2CF9AE}" pid="9" name="ContentTypeId">
    <vt:lpwstr>0x01010042814B0755DE8A4EB4B4D76C60DF53EC</vt:lpwstr>
  </property>
  <property fmtid="{D5CDD505-2E9C-101B-9397-08002B2CF9AE}" pid="10" name="MediaServiceImageTags">
    <vt:lpwstr/>
  </property>
</Properties>
</file>