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21"/>
  </p:notesMasterIdLst>
  <p:sldIdLst>
    <p:sldId id="2146845795" r:id="rId5"/>
    <p:sldId id="2146845796" r:id="rId6"/>
    <p:sldId id="2146845809" r:id="rId7"/>
    <p:sldId id="2146845810" r:id="rId8"/>
    <p:sldId id="2146845808" r:id="rId9"/>
    <p:sldId id="2146845803" r:id="rId10"/>
    <p:sldId id="2146845802" r:id="rId11"/>
    <p:sldId id="2146845797" r:id="rId12"/>
    <p:sldId id="2146845798" r:id="rId13"/>
    <p:sldId id="2146845799" r:id="rId14"/>
    <p:sldId id="2146845800" r:id="rId15"/>
    <p:sldId id="2146845801" r:id="rId16"/>
    <p:sldId id="2146845804" r:id="rId17"/>
    <p:sldId id="2146845805" r:id="rId18"/>
    <p:sldId id="2146845806" r:id="rId19"/>
    <p:sldId id="2146845807" r:id="rId20"/>
  </p:sldIdLst>
  <p:sldSz cx="12192000" cy="6858000"/>
  <p:notesSz cx="6858000" cy="9144000"/>
  <p:defaultTextStyle>
    <a:defPPr>
      <a:defRPr lang="en-US"/>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F5597"/>
    <a:srgbClr val="2E3193"/>
    <a:srgbClr val="FCED23"/>
    <a:srgbClr val="0171BC"/>
    <a:srgbClr val="FFCD00"/>
    <a:srgbClr val="0CE8F7"/>
    <a:srgbClr val="1BC4B5"/>
    <a:srgbClr val="2BE1D6"/>
    <a:srgbClr val="EAE1D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1612"/>
    <p:restoredTop sz="94857"/>
  </p:normalViewPr>
  <p:slideViewPr>
    <p:cSldViewPr snapToGrid="0">
      <p:cViewPr varScale="1">
        <p:scale>
          <a:sx n="114" d="100"/>
          <a:sy n="114" d="100"/>
        </p:scale>
        <p:origin x="84" y="86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notesMaster" Target="notesMasters/notes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44103D6D-FB2D-82D1-992B-0C3BDE959870}"/>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eaLnBrk="1" fontAlgn="auto" hangingPunct="1">
              <a:spcBef>
                <a:spcPts val="0"/>
              </a:spcBef>
              <a:spcAft>
                <a:spcPts val="0"/>
              </a:spcAft>
              <a:defRPr sz="1200">
                <a:latin typeface="+mn-lt"/>
              </a:defRPr>
            </a:lvl1pPr>
          </a:lstStyle>
          <a:p>
            <a:pPr>
              <a:defRPr/>
            </a:pPr>
            <a:endParaRPr lang="en-US"/>
          </a:p>
        </p:txBody>
      </p:sp>
      <p:sp>
        <p:nvSpPr>
          <p:cNvPr id="3" name="Date Placeholder 2">
            <a:extLst>
              <a:ext uri="{FF2B5EF4-FFF2-40B4-BE49-F238E27FC236}">
                <a16:creationId xmlns:a16="http://schemas.microsoft.com/office/drawing/2014/main" id="{BDD9AAEA-73E0-CC0C-281A-DFF2873BE0F6}"/>
              </a:ext>
            </a:extLst>
          </p:cNvPr>
          <p:cNvSpPr>
            <a:spLocks noGrp="1"/>
          </p:cNvSpPr>
          <p:nvPr>
            <p:ph type="dt" idx="1"/>
          </p:nvPr>
        </p:nvSpPr>
        <p:spPr>
          <a:xfrm>
            <a:off x="3884613" y="0"/>
            <a:ext cx="2971800" cy="458788"/>
          </a:xfrm>
          <a:prstGeom prst="rect">
            <a:avLst/>
          </a:prstGeom>
        </p:spPr>
        <p:txBody>
          <a:bodyPr vert="horz" lIns="91440" tIns="45720" rIns="91440" bIns="45720" rtlCol="0"/>
          <a:lstStyle>
            <a:lvl1pPr algn="r" eaLnBrk="1" fontAlgn="auto" hangingPunct="1">
              <a:spcBef>
                <a:spcPts val="0"/>
              </a:spcBef>
              <a:spcAft>
                <a:spcPts val="0"/>
              </a:spcAft>
              <a:defRPr sz="1200">
                <a:latin typeface="+mn-lt"/>
              </a:defRPr>
            </a:lvl1pPr>
          </a:lstStyle>
          <a:p>
            <a:pPr>
              <a:defRPr/>
            </a:pPr>
            <a:fld id="{14E35102-F972-B94F-BAE4-3146CD2E885D}" type="datetimeFigureOut">
              <a:rPr lang="en-US"/>
              <a:pPr>
                <a:defRPr/>
              </a:pPr>
              <a:t>12/9/2025</a:t>
            </a:fld>
            <a:endParaRPr lang="en-US"/>
          </a:p>
        </p:txBody>
      </p:sp>
      <p:sp>
        <p:nvSpPr>
          <p:cNvPr id="4" name="Slide Image Placeholder 3">
            <a:extLst>
              <a:ext uri="{FF2B5EF4-FFF2-40B4-BE49-F238E27FC236}">
                <a16:creationId xmlns:a16="http://schemas.microsoft.com/office/drawing/2014/main" id="{E15B8C2B-BF21-3324-D51F-8CE8521E5C38}"/>
              </a:ext>
            </a:extLst>
          </p:cNvPr>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a:extLst>
              <a:ext uri="{FF2B5EF4-FFF2-40B4-BE49-F238E27FC236}">
                <a16:creationId xmlns:a16="http://schemas.microsoft.com/office/drawing/2014/main" id="{368BBAD1-0D7E-705F-15AD-23AC6AC72A96}"/>
              </a:ext>
            </a:extLst>
          </p:cNvPr>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a16="http://schemas.microsoft.com/office/drawing/2014/main" id="{A75A44E2-BC63-721F-1776-0BFCB5F969A6}"/>
              </a:ext>
            </a:extLst>
          </p:cNvPr>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defRPr>
            </a:lvl1pPr>
          </a:lstStyle>
          <a:p>
            <a:pPr>
              <a:defRPr/>
            </a:pPr>
            <a:endParaRPr lang="en-US"/>
          </a:p>
        </p:txBody>
      </p:sp>
      <p:sp>
        <p:nvSpPr>
          <p:cNvPr id="7" name="Slide Number Placeholder 6">
            <a:extLst>
              <a:ext uri="{FF2B5EF4-FFF2-40B4-BE49-F238E27FC236}">
                <a16:creationId xmlns:a16="http://schemas.microsoft.com/office/drawing/2014/main" id="{9EAC3935-9EC9-CFD3-F4B5-DF1444CE2ADD}"/>
              </a:ext>
            </a:extLst>
          </p:cNvPr>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eaLnBrk="1" fontAlgn="auto" hangingPunct="1">
              <a:spcBef>
                <a:spcPts val="0"/>
              </a:spcBef>
              <a:spcAft>
                <a:spcPts val="0"/>
              </a:spcAft>
              <a:defRPr sz="1200">
                <a:latin typeface="+mn-lt"/>
              </a:defRPr>
            </a:lvl1pPr>
          </a:lstStyle>
          <a:p>
            <a:pPr>
              <a:defRPr/>
            </a:pPr>
            <a:fld id="{E80FE985-7710-404A-A94C-B5F103C71107}"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Slide Image Placeholder 1">
            <a:extLst>
              <a:ext uri="{FF2B5EF4-FFF2-40B4-BE49-F238E27FC236}">
                <a16:creationId xmlns:a16="http://schemas.microsoft.com/office/drawing/2014/main" id="{142991B3-B38D-C0AD-C630-B59152DC0386}"/>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458" name="Notes Placeholder 2">
            <a:extLst>
              <a:ext uri="{FF2B5EF4-FFF2-40B4-BE49-F238E27FC236}">
                <a16:creationId xmlns:a16="http://schemas.microsoft.com/office/drawing/2014/main" id="{5A44079D-1611-4DDC-811F-F58835D34154}"/>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19459" name="Slide Number Placeholder 3">
            <a:extLst>
              <a:ext uri="{FF2B5EF4-FFF2-40B4-BE49-F238E27FC236}">
                <a16:creationId xmlns:a16="http://schemas.microsoft.com/office/drawing/2014/main" id="{436B05D7-E729-DAAA-90F5-1582CC62BE9B}"/>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4FD9AE39-756C-8D4E-BBB1-637EDB3EC241}" type="slidenum">
              <a:rPr lang="en-US" altLang="en-US" smtClean="0">
                <a:solidFill>
                  <a:srgbClr val="000000"/>
                </a:solidFill>
              </a:rPr>
              <a:pPr fontAlgn="base">
                <a:spcBef>
                  <a:spcPct val="0"/>
                </a:spcBef>
                <a:spcAft>
                  <a:spcPct val="0"/>
                </a:spcAft>
              </a:pPr>
              <a:t>1</a:t>
            </a:fld>
            <a:endParaRPr lang="en-US" altLang="en-US" dirty="0">
              <a:solidFill>
                <a:srgbClr val="000000"/>
              </a:solidFill>
            </a:endParaRPr>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4.emf"/><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5.png"/><Relationship Id="rId1" Type="http://schemas.openxmlformats.org/officeDocument/2006/relationships/slideMaster" Target="../slideMasters/slideMaster1.xml"/><Relationship Id="rId4"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cxnSp>
        <p:nvCxnSpPr>
          <p:cNvPr id="2" name="Straight Connector 1">
            <a:extLst>
              <a:ext uri="{FF2B5EF4-FFF2-40B4-BE49-F238E27FC236}">
                <a16:creationId xmlns:a16="http://schemas.microsoft.com/office/drawing/2014/main" id="{B1E57FC8-D18E-83AA-6C64-F3A67BEA0103}"/>
              </a:ext>
            </a:extLst>
          </p:cNvPr>
          <p:cNvCxnSpPr>
            <a:cxnSpLocks/>
            <a:endCxn id="3078" idx="3"/>
          </p:cNvCxnSpPr>
          <p:nvPr userDrawn="1"/>
        </p:nvCxnSpPr>
        <p:spPr>
          <a:xfrm flipH="1">
            <a:off x="2986088" y="6607175"/>
            <a:ext cx="6970712" cy="6350"/>
          </a:xfrm>
          <a:prstGeom prst="line">
            <a:avLst/>
          </a:prstGeom>
          <a:ln>
            <a:solidFill>
              <a:srgbClr val="44546A"/>
            </a:solidFill>
          </a:ln>
        </p:spPr>
        <p:style>
          <a:lnRef idx="1">
            <a:schemeClr val="accent1"/>
          </a:lnRef>
          <a:fillRef idx="0">
            <a:schemeClr val="accent1"/>
          </a:fillRef>
          <a:effectRef idx="0">
            <a:schemeClr val="accent1"/>
          </a:effectRef>
          <a:fontRef idx="minor">
            <a:schemeClr val="tx1"/>
          </a:fontRef>
        </p:style>
      </p:cxnSp>
      <p:sp>
        <p:nvSpPr>
          <p:cNvPr id="3" name="TextBox 7">
            <a:extLst>
              <a:ext uri="{FF2B5EF4-FFF2-40B4-BE49-F238E27FC236}">
                <a16:creationId xmlns:a16="http://schemas.microsoft.com/office/drawing/2014/main" id="{311674C7-3E14-21F6-A785-63600032E0EB}"/>
              </a:ext>
            </a:extLst>
          </p:cNvPr>
          <p:cNvSpPr txBox="1">
            <a:spLocks noChangeArrowheads="1"/>
          </p:cNvSpPr>
          <p:nvPr userDrawn="1"/>
        </p:nvSpPr>
        <p:spPr bwMode="auto">
          <a:xfrm>
            <a:off x="10664825" y="6453188"/>
            <a:ext cx="522288" cy="307975"/>
          </a:xfrm>
          <a:prstGeom prst="rect">
            <a:avLst/>
          </a:prstGeom>
          <a:noFill/>
          <a:ln>
            <a:noFill/>
          </a:ln>
        </p:spPr>
        <p:txBody>
          <a:bodyPr lIns="0" rIns="0">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eaLnBrk="1" hangingPunct="1">
              <a:defRPr/>
            </a:pPr>
            <a:r>
              <a:rPr lang="en-US" altLang="en-US" sz="1400" b="1">
                <a:solidFill>
                  <a:srgbClr val="44546A"/>
                </a:solidFill>
              </a:rPr>
              <a:t>0</a:t>
            </a:r>
            <a:fld id="{BB33F8BD-67B6-7A48-A4CE-7B7A27B86F75}" type="slidenum">
              <a:rPr lang="en-US" altLang="en-US" sz="1400" b="1" smtClean="0">
                <a:solidFill>
                  <a:srgbClr val="44546A"/>
                </a:solidFill>
              </a:rPr>
              <a:pPr algn="ctr" eaLnBrk="1" hangingPunct="1">
                <a:defRPr/>
              </a:pPr>
              <a:t>‹#›</a:t>
            </a:fld>
            <a:endParaRPr lang="en-US" altLang="en-US" sz="1400" b="1">
              <a:solidFill>
                <a:srgbClr val="44546A"/>
              </a:solidFill>
            </a:endParaRPr>
          </a:p>
        </p:txBody>
      </p:sp>
      <p:sp>
        <p:nvSpPr>
          <p:cNvPr id="4" name="TextBox 3">
            <a:extLst>
              <a:ext uri="{FF2B5EF4-FFF2-40B4-BE49-F238E27FC236}">
                <a16:creationId xmlns:a16="http://schemas.microsoft.com/office/drawing/2014/main" id="{5ABDE320-16B5-E184-3FB4-9AF6D605F543}"/>
              </a:ext>
            </a:extLst>
          </p:cNvPr>
          <p:cNvSpPr txBox="1"/>
          <p:nvPr userDrawn="1"/>
        </p:nvSpPr>
        <p:spPr>
          <a:xfrm>
            <a:off x="9745663" y="6477000"/>
            <a:ext cx="922337" cy="260350"/>
          </a:xfrm>
          <a:prstGeom prst="rect">
            <a:avLst/>
          </a:prstGeom>
          <a:noFill/>
        </p:spPr>
        <p:txBody>
          <a:bodyPr>
            <a:spAutoFit/>
          </a:bodyPr>
          <a:lstStyle/>
          <a:p>
            <a:pPr algn="r" eaLnBrk="1" fontAlgn="auto" hangingPunct="1">
              <a:spcBef>
                <a:spcPts val="0"/>
              </a:spcBef>
              <a:spcAft>
                <a:spcPts val="0"/>
              </a:spcAft>
              <a:defRPr/>
            </a:pPr>
            <a:r>
              <a:rPr lang="en-US" sz="1050" b="1">
                <a:solidFill>
                  <a:srgbClr val="B5C0CF"/>
                </a:solidFill>
                <a:latin typeface="+mn-lt"/>
              </a:rPr>
              <a:t>P A G E</a:t>
            </a:r>
          </a:p>
        </p:txBody>
      </p:sp>
      <p:sp>
        <p:nvSpPr>
          <p:cNvPr id="5" name="TextBox 4">
            <a:extLst>
              <a:ext uri="{FF2B5EF4-FFF2-40B4-BE49-F238E27FC236}">
                <a16:creationId xmlns:a16="http://schemas.microsoft.com/office/drawing/2014/main" id="{5EE9823F-BE7B-4AFE-D6C5-71A433E3181F}"/>
              </a:ext>
            </a:extLst>
          </p:cNvPr>
          <p:cNvSpPr txBox="1">
            <a:spLocks noChangeArrowheads="1"/>
          </p:cNvSpPr>
          <p:nvPr userDrawn="1"/>
        </p:nvSpPr>
        <p:spPr bwMode="auto">
          <a:xfrm>
            <a:off x="61913" y="6475413"/>
            <a:ext cx="2924175" cy="276225"/>
          </a:xfrm>
          <a:prstGeom prst="rect">
            <a:avLst/>
          </a:prstGeom>
          <a:noFill/>
          <a:ln>
            <a:noFill/>
          </a:ln>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defRPr/>
            </a:pPr>
            <a:r>
              <a:rPr lang="en-US" altLang="en-US" sz="1200">
                <a:solidFill>
                  <a:srgbClr val="B5C0CF"/>
                </a:solidFill>
                <a:latin typeface="Arial" panose="020B0604020202020204" pitchFamily="34" charset="0"/>
                <a:cs typeface="Arial" panose="020B0604020202020204" pitchFamily="34" charset="0"/>
              </a:rPr>
              <a:t>PIXEurope Proprietary – 11 Nov 2024</a:t>
            </a:r>
          </a:p>
        </p:txBody>
      </p:sp>
      <p:pic>
        <p:nvPicPr>
          <p:cNvPr id="7" name="Picture 45">
            <a:extLst>
              <a:ext uri="{FF2B5EF4-FFF2-40B4-BE49-F238E27FC236}">
                <a16:creationId xmlns:a16="http://schemas.microsoft.com/office/drawing/2014/main" id="{C7411CB0-7C43-9BA8-0303-BB7AAFB60133}"/>
              </a:ext>
            </a:extLst>
          </p:cNvPr>
          <p:cNvPicPr>
            <a:picLocks noChangeAspect="1" noChangeArrowheads="1"/>
          </p:cNvPicPr>
          <p:nvPr userDrawn="1"/>
        </p:nvPicPr>
        <p:blipFill>
          <a:blip r:embed="rId2" cstate="screen">
            <a:extLst>
              <a:ext uri="{28A0092B-C50C-407E-A947-70E740481C1C}">
                <a14:useLocalDpi xmlns:a14="http://schemas.microsoft.com/office/drawing/2010/main"/>
              </a:ext>
            </a:extLst>
          </a:blip>
          <a:srcRect/>
          <a:stretch>
            <a:fillRect/>
          </a:stretch>
        </p:blipFill>
        <p:spPr bwMode="auto">
          <a:xfrm>
            <a:off x="11683749" y="96837"/>
            <a:ext cx="394886" cy="2762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7">
            <a:extLst>
              <a:ext uri="{FF2B5EF4-FFF2-40B4-BE49-F238E27FC236}">
                <a16:creationId xmlns:a16="http://schemas.microsoft.com/office/drawing/2014/main" id="{C3A2EC06-FB9E-F19F-17F0-04658ADC39D6}"/>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0332364" y="96837"/>
            <a:ext cx="1277546" cy="276226"/>
          </a:xfrm>
          <a:prstGeom prst="rect">
            <a:avLst/>
          </a:prstGeom>
        </p:spPr>
      </p:pic>
    </p:spTree>
    <p:extLst>
      <p:ext uri="{BB962C8B-B14F-4D97-AF65-F5344CB8AC3E}">
        <p14:creationId xmlns:p14="http://schemas.microsoft.com/office/powerpoint/2010/main" val="139942258"/>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5_Blank">
    <p:spTree>
      <p:nvGrpSpPr>
        <p:cNvPr id="1" name=""/>
        <p:cNvGrpSpPr/>
        <p:nvPr/>
      </p:nvGrpSpPr>
      <p:grpSpPr>
        <a:xfrm>
          <a:off x="0" y="0"/>
          <a:ext cx="0" cy="0"/>
          <a:chOff x="0" y="0"/>
          <a:chExt cx="0" cy="0"/>
        </a:xfrm>
      </p:grpSpPr>
      <p:pic>
        <p:nvPicPr>
          <p:cNvPr id="3" name="Picture 45">
            <a:extLst>
              <a:ext uri="{FF2B5EF4-FFF2-40B4-BE49-F238E27FC236}">
                <a16:creationId xmlns:a16="http://schemas.microsoft.com/office/drawing/2014/main" id="{313F0650-92B8-6E7A-F4CA-DD3D4045D7B4}"/>
              </a:ext>
            </a:extLst>
          </p:cNvPr>
          <p:cNvPicPr>
            <a:picLocks noChangeAspect="1" noChangeArrowheads="1"/>
          </p:cNvPicPr>
          <p:nvPr userDrawn="1"/>
        </p:nvPicPr>
        <p:blipFill>
          <a:blip r:embed="rId2" cstate="screen">
            <a:extLst>
              <a:ext uri="{28A0092B-C50C-407E-A947-70E740481C1C}">
                <a14:useLocalDpi xmlns:a14="http://schemas.microsoft.com/office/drawing/2010/main"/>
              </a:ext>
            </a:extLst>
          </a:blip>
          <a:srcRect/>
          <a:stretch>
            <a:fillRect/>
          </a:stretch>
        </p:blipFill>
        <p:spPr bwMode="auto">
          <a:xfrm>
            <a:off x="11683749" y="96837"/>
            <a:ext cx="394886" cy="2762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 name="Picture 3">
            <a:extLst>
              <a:ext uri="{FF2B5EF4-FFF2-40B4-BE49-F238E27FC236}">
                <a16:creationId xmlns:a16="http://schemas.microsoft.com/office/drawing/2014/main" id="{E45A6A19-D13B-E3AF-7FCA-D209B29EF725}"/>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0332364" y="96837"/>
            <a:ext cx="1277546" cy="276226"/>
          </a:xfrm>
          <a:prstGeom prst="rect">
            <a:avLst/>
          </a:prstGeom>
        </p:spPr>
      </p:pic>
    </p:spTree>
    <p:extLst>
      <p:ext uri="{BB962C8B-B14F-4D97-AF65-F5344CB8AC3E}">
        <p14:creationId xmlns:p14="http://schemas.microsoft.com/office/powerpoint/2010/main" val="3521842133"/>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6_Blank">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E600BFF8-19BA-8C74-3FCE-D8864DC58FE4}"/>
              </a:ext>
            </a:extLst>
          </p:cNvPr>
          <p:cNvSpPr/>
          <p:nvPr userDrawn="1"/>
        </p:nvSpPr>
        <p:spPr>
          <a:xfrm>
            <a:off x="0" y="0"/>
            <a:ext cx="12192000" cy="6858000"/>
          </a:xfrm>
          <a:prstGeom prst="rect">
            <a:avLst/>
          </a:prstGeom>
          <a:gradFill flip="none" rotWithShape="1">
            <a:gsLst>
              <a:gs pos="100000">
                <a:schemeClr val="accent1">
                  <a:lumMod val="5000"/>
                  <a:lumOff val="95000"/>
                  <a:alpha val="30000"/>
                </a:schemeClr>
              </a:gs>
              <a:gs pos="0">
                <a:schemeClr val="bg2"/>
              </a:gs>
            </a:gsLst>
            <a:path path="circle">
              <a:fillToRect r="100000" b="100000"/>
            </a:path>
            <a:tileRect l="-100000" t="-100000"/>
          </a:gradFill>
          <a:ln>
            <a:no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ES"/>
          </a:p>
        </p:txBody>
      </p:sp>
      <p:pic>
        <p:nvPicPr>
          <p:cNvPr id="4" name="Picture 45">
            <a:extLst>
              <a:ext uri="{FF2B5EF4-FFF2-40B4-BE49-F238E27FC236}">
                <a16:creationId xmlns:a16="http://schemas.microsoft.com/office/drawing/2014/main" id="{D4C1F8F5-4D9F-5D38-40E9-AE0ADB7F6350}"/>
              </a:ext>
            </a:extLst>
          </p:cNvPr>
          <p:cNvPicPr>
            <a:picLocks noChangeAspect="1" noChangeArrowheads="1"/>
          </p:cNvPicPr>
          <p:nvPr userDrawn="1"/>
        </p:nvPicPr>
        <p:blipFill>
          <a:blip r:embed="rId2" cstate="screen">
            <a:extLst>
              <a:ext uri="{28A0092B-C50C-407E-A947-70E740481C1C}">
                <a14:useLocalDpi xmlns:a14="http://schemas.microsoft.com/office/drawing/2010/main"/>
              </a:ext>
            </a:extLst>
          </a:blip>
          <a:srcRect/>
          <a:stretch>
            <a:fillRect/>
          </a:stretch>
        </p:blipFill>
        <p:spPr bwMode="auto">
          <a:xfrm>
            <a:off x="11683749" y="96837"/>
            <a:ext cx="394886" cy="2762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4">
            <a:extLst>
              <a:ext uri="{FF2B5EF4-FFF2-40B4-BE49-F238E27FC236}">
                <a16:creationId xmlns:a16="http://schemas.microsoft.com/office/drawing/2014/main" id="{0CB06CCC-E046-E433-0EFA-F99B8AD99419}"/>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0332364" y="96837"/>
            <a:ext cx="1277546" cy="276226"/>
          </a:xfrm>
          <a:prstGeom prst="rect">
            <a:avLst/>
          </a:prstGeom>
        </p:spPr>
      </p:pic>
    </p:spTree>
    <p:extLst>
      <p:ext uri="{BB962C8B-B14F-4D97-AF65-F5344CB8AC3E}">
        <p14:creationId xmlns:p14="http://schemas.microsoft.com/office/powerpoint/2010/main" val="597635937"/>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6_Blank">
    <p:bg>
      <p:bgPr>
        <a:gradFill rotWithShape="0">
          <a:gsLst>
            <a:gs pos="0">
              <a:srgbClr val="D2136B"/>
            </a:gs>
            <a:gs pos="61000">
              <a:srgbClr val="ED7D31"/>
            </a:gs>
            <a:gs pos="100000">
              <a:srgbClr val="FFC000"/>
            </a:gs>
          </a:gsLst>
          <a:lin ang="0"/>
        </a:gradFill>
        <a:effectLst/>
      </p:bgPr>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8135DB76-19C9-B821-885C-FC93F8B3B279}"/>
              </a:ext>
            </a:extLst>
          </p:cNvPr>
          <p:cNvSpPr/>
          <p:nvPr userDrawn="1"/>
        </p:nvSpPr>
        <p:spPr>
          <a:xfrm>
            <a:off x="0" y="0"/>
            <a:ext cx="12192000" cy="6858000"/>
          </a:xfrm>
          <a:prstGeom prst="rect">
            <a:avLst/>
          </a:prstGeom>
          <a:gradFill flip="none" rotWithShape="1">
            <a:gsLst>
              <a:gs pos="48000">
                <a:schemeClr val="bg2">
                  <a:lumMod val="90000"/>
                </a:schemeClr>
              </a:gs>
              <a:gs pos="100000">
                <a:schemeClr val="bg1"/>
              </a:gs>
              <a:gs pos="0">
                <a:schemeClr val="bg2"/>
              </a:gs>
            </a:gsLst>
            <a:path path="circle">
              <a:fillToRect r="100000" b="100000"/>
            </a:path>
            <a:tileRect l="-100000" t="-100000"/>
          </a:gradFill>
          <a:ln>
            <a:no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ES"/>
          </a:p>
        </p:txBody>
      </p:sp>
      <p:pic>
        <p:nvPicPr>
          <p:cNvPr id="4" name="Picture 45">
            <a:extLst>
              <a:ext uri="{FF2B5EF4-FFF2-40B4-BE49-F238E27FC236}">
                <a16:creationId xmlns:a16="http://schemas.microsoft.com/office/drawing/2014/main" id="{A49BAE8D-8F8F-FFD0-CCD6-0A000EDC5153}"/>
              </a:ext>
            </a:extLst>
          </p:cNvPr>
          <p:cNvPicPr>
            <a:picLocks noChangeAspect="1" noChangeArrowheads="1"/>
          </p:cNvPicPr>
          <p:nvPr userDrawn="1"/>
        </p:nvPicPr>
        <p:blipFill>
          <a:blip r:embed="rId2" cstate="screen">
            <a:extLst>
              <a:ext uri="{28A0092B-C50C-407E-A947-70E740481C1C}">
                <a14:useLocalDpi xmlns:a14="http://schemas.microsoft.com/office/drawing/2010/main"/>
              </a:ext>
            </a:extLst>
          </a:blip>
          <a:srcRect/>
          <a:stretch>
            <a:fillRect/>
          </a:stretch>
        </p:blipFill>
        <p:spPr bwMode="auto">
          <a:xfrm>
            <a:off x="11683749" y="96837"/>
            <a:ext cx="394886" cy="2762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8">
            <a:extLst>
              <a:ext uri="{FF2B5EF4-FFF2-40B4-BE49-F238E27FC236}">
                <a16:creationId xmlns:a16="http://schemas.microsoft.com/office/drawing/2014/main" id="{AD8AA7AA-54BE-15F3-09E2-1CE396A51A22}"/>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0332364" y="96837"/>
            <a:ext cx="1277546" cy="276226"/>
          </a:xfrm>
          <a:prstGeom prst="rect">
            <a:avLst/>
          </a:prstGeom>
        </p:spPr>
      </p:pic>
    </p:spTree>
    <p:extLst>
      <p:ext uri="{BB962C8B-B14F-4D97-AF65-F5344CB8AC3E}">
        <p14:creationId xmlns:p14="http://schemas.microsoft.com/office/powerpoint/2010/main" val="1412537182"/>
      </p:ext>
    </p:extLst>
  </p:cSld>
  <p:clrMapOvr>
    <a:masterClrMapping/>
  </p:clrMapOvr>
  <p:transition spd="slow"/>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cxnSp>
        <p:nvCxnSpPr>
          <p:cNvPr id="2" name="Straight Connector 1">
            <a:extLst>
              <a:ext uri="{FF2B5EF4-FFF2-40B4-BE49-F238E27FC236}">
                <a16:creationId xmlns:a16="http://schemas.microsoft.com/office/drawing/2014/main" id="{104C388A-0CEE-7B0D-EFBC-A5A9CC16DE3D}"/>
              </a:ext>
            </a:extLst>
          </p:cNvPr>
          <p:cNvCxnSpPr>
            <a:cxnSpLocks/>
          </p:cNvCxnSpPr>
          <p:nvPr userDrawn="1"/>
        </p:nvCxnSpPr>
        <p:spPr>
          <a:xfrm flipH="1">
            <a:off x="2378075" y="6607175"/>
            <a:ext cx="7578725" cy="0"/>
          </a:xfrm>
          <a:prstGeom prst="line">
            <a:avLst/>
          </a:prstGeom>
          <a:ln>
            <a:solidFill>
              <a:srgbClr val="44546A"/>
            </a:solidFill>
          </a:ln>
        </p:spPr>
        <p:style>
          <a:lnRef idx="1">
            <a:schemeClr val="accent1"/>
          </a:lnRef>
          <a:fillRef idx="0">
            <a:schemeClr val="accent1"/>
          </a:fillRef>
          <a:effectRef idx="0">
            <a:schemeClr val="accent1"/>
          </a:effectRef>
          <a:fontRef idx="minor">
            <a:schemeClr val="tx1"/>
          </a:fontRef>
        </p:style>
      </p:cxnSp>
      <p:sp>
        <p:nvSpPr>
          <p:cNvPr id="3" name="TextBox 7">
            <a:extLst>
              <a:ext uri="{FF2B5EF4-FFF2-40B4-BE49-F238E27FC236}">
                <a16:creationId xmlns:a16="http://schemas.microsoft.com/office/drawing/2014/main" id="{CCD9E324-679F-9BD6-62C2-741B185399B4}"/>
              </a:ext>
            </a:extLst>
          </p:cNvPr>
          <p:cNvSpPr txBox="1">
            <a:spLocks noChangeArrowheads="1"/>
          </p:cNvSpPr>
          <p:nvPr userDrawn="1"/>
        </p:nvSpPr>
        <p:spPr bwMode="auto">
          <a:xfrm>
            <a:off x="10664825" y="6453188"/>
            <a:ext cx="522288" cy="307975"/>
          </a:xfrm>
          <a:prstGeom prst="rect">
            <a:avLst/>
          </a:prstGeom>
          <a:noFill/>
          <a:ln>
            <a:noFill/>
          </a:ln>
        </p:spPr>
        <p:txBody>
          <a:bodyPr lIns="0" rIns="0">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eaLnBrk="1" hangingPunct="1">
              <a:defRPr/>
            </a:pPr>
            <a:r>
              <a:rPr lang="en-US" altLang="en-US" sz="1400" b="1">
                <a:solidFill>
                  <a:srgbClr val="44546A"/>
                </a:solidFill>
              </a:rPr>
              <a:t>0</a:t>
            </a:r>
            <a:fld id="{07D74AA8-8250-5140-9DB2-B1F0E6D514FD}" type="slidenum">
              <a:rPr lang="en-US" altLang="en-US" sz="1400" b="1" smtClean="0">
                <a:solidFill>
                  <a:srgbClr val="44546A"/>
                </a:solidFill>
              </a:rPr>
              <a:pPr algn="ctr" eaLnBrk="1" hangingPunct="1">
                <a:defRPr/>
              </a:pPr>
              <a:t>‹#›</a:t>
            </a:fld>
            <a:endParaRPr lang="en-US" altLang="en-US" sz="1400" b="1">
              <a:solidFill>
                <a:srgbClr val="44546A"/>
              </a:solidFill>
            </a:endParaRPr>
          </a:p>
        </p:txBody>
      </p:sp>
      <p:sp>
        <p:nvSpPr>
          <p:cNvPr id="4" name="TextBox 3">
            <a:extLst>
              <a:ext uri="{FF2B5EF4-FFF2-40B4-BE49-F238E27FC236}">
                <a16:creationId xmlns:a16="http://schemas.microsoft.com/office/drawing/2014/main" id="{4FDBC888-A32E-72AF-ACC8-563F88174DA1}"/>
              </a:ext>
            </a:extLst>
          </p:cNvPr>
          <p:cNvSpPr txBox="1"/>
          <p:nvPr userDrawn="1"/>
        </p:nvSpPr>
        <p:spPr>
          <a:xfrm>
            <a:off x="9745663" y="6477000"/>
            <a:ext cx="922337" cy="260350"/>
          </a:xfrm>
          <a:prstGeom prst="rect">
            <a:avLst/>
          </a:prstGeom>
          <a:noFill/>
        </p:spPr>
        <p:txBody>
          <a:bodyPr>
            <a:spAutoFit/>
          </a:bodyPr>
          <a:lstStyle/>
          <a:p>
            <a:pPr algn="r" eaLnBrk="1" fontAlgn="auto" hangingPunct="1">
              <a:spcBef>
                <a:spcPts val="0"/>
              </a:spcBef>
              <a:spcAft>
                <a:spcPts val="0"/>
              </a:spcAft>
              <a:defRPr/>
            </a:pPr>
            <a:r>
              <a:rPr lang="en-US" sz="1050" b="1">
                <a:solidFill>
                  <a:srgbClr val="B5C0CF"/>
                </a:solidFill>
                <a:latin typeface="+mn-lt"/>
              </a:rPr>
              <a:t>P A G E</a:t>
            </a:r>
          </a:p>
        </p:txBody>
      </p:sp>
      <p:sp>
        <p:nvSpPr>
          <p:cNvPr id="5" name="TextBox 4">
            <a:extLst>
              <a:ext uri="{FF2B5EF4-FFF2-40B4-BE49-F238E27FC236}">
                <a16:creationId xmlns:a16="http://schemas.microsoft.com/office/drawing/2014/main" id="{B055003C-BCA4-79EA-A25B-B439B09D07A0}"/>
              </a:ext>
            </a:extLst>
          </p:cNvPr>
          <p:cNvSpPr txBox="1">
            <a:spLocks noChangeArrowheads="1"/>
          </p:cNvSpPr>
          <p:nvPr userDrawn="1"/>
        </p:nvSpPr>
        <p:spPr bwMode="auto">
          <a:xfrm>
            <a:off x="61913" y="6475413"/>
            <a:ext cx="2924175" cy="276225"/>
          </a:xfrm>
          <a:prstGeom prst="rect">
            <a:avLst/>
          </a:prstGeom>
          <a:noFill/>
          <a:ln>
            <a:noFill/>
          </a:ln>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defRPr/>
            </a:pPr>
            <a:r>
              <a:rPr lang="en-US" altLang="en-US" sz="1200">
                <a:solidFill>
                  <a:srgbClr val="B5C0CF"/>
                </a:solidFill>
                <a:latin typeface="Arial" panose="020B0604020202020204" pitchFamily="34" charset="0"/>
                <a:cs typeface="Arial" panose="020B0604020202020204" pitchFamily="34" charset="0"/>
              </a:rPr>
              <a:t>PIXEurope – April 2024</a:t>
            </a:r>
          </a:p>
        </p:txBody>
      </p:sp>
      <p:sp>
        <p:nvSpPr>
          <p:cNvPr id="6" name="Rectangle 5">
            <a:extLst>
              <a:ext uri="{FF2B5EF4-FFF2-40B4-BE49-F238E27FC236}">
                <a16:creationId xmlns:a16="http://schemas.microsoft.com/office/drawing/2014/main" id="{C469F25E-D3F9-46CF-EF17-32E9109C3B3F}"/>
              </a:ext>
            </a:extLst>
          </p:cNvPr>
          <p:cNvSpPr/>
          <p:nvPr userDrawn="1"/>
        </p:nvSpPr>
        <p:spPr>
          <a:xfrm>
            <a:off x="0" y="0"/>
            <a:ext cx="12192000" cy="6858000"/>
          </a:xfrm>
          <a:prstGeom prst="rect">
            <a:avLst/>
          </a:prstGeom>
          <a:gradFill flip="none" rotWithShape="1">
            <a:gsLst>
              <a:gs pos="48000">
                <a:schemeClr val="tx1">
                  <a:lumMod val="75000"/>
                  <a:lumOff val="25000"/>
                </a:schemeClr>
              </a:gs>
              <a:gs pos="100000">
                <a:schemeClr val="bg2">
                  <a:lumMod val="10000"/>
                </a:schemeClr>
              </a:gs>
              <a:gs pos="1000">
                <a:schemeClr val="bg2">
                  <a:lumMod val="25000"/>
                </a:schemeClr>
              </a:gs>
            </a:gsLst>
            <a:path path="circle">
              <a:fillToRect r="100000" b="100000"/>
            </a:path>
            <a:tileRect l="-100000" t="-100000"/>
          </a:gradFill>
          <a:ln>
            <a:no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ES"/>
          </a:p>
        </p:txBody>
      </p:sp>
      <p:pic>
        <p:nvPicPr>
          <p:cNvPr id="7" name="Picture 45">
            <a:extLst>
              <a:ext uri="{FF2B5EF4-FFF2-40B4-BE49-F238E27FC236}">
                <a16:creationId xmlns:a16="http://schemas.microsoft.com/office/drawing/2014/main" id="{C6D1D972-A2A7-D17C-43D7-21BFD55D8959}"/>
              </a:ext>
            </a:extLst>
          </p:cNvPr>
          <p:cNvPicPr>
            <a:picLocks noChangeAspect="1" noChangeArrowheads="1"/>
          </p:cNvPicPr>
          <p:nvPr userDrawn="1"/>
        </p:nvPicPr>
        <p:blipFill>
          <a:blip r:embed="rId2" cstate="screen">
            <a:extLst>
              <a:ext uri="{28A0092B-C50C-407E-A947-70E740481C1C}">
                <a14:useLocalDpi xmlns:a14="http://schemas.microsoft.com/office/drawing/2010/main"/>
              </a:ext>
            </a:extLst>
          </a:blip>
          <a:srcRect/>
          <a:stretch>
            <a:fillRect/>
          </a:stretch>
        </p:blipFill>
        <p:spPr bwMode="auto">
          <a:xfrm>
            <a:off x="11683749" y="96837"/>
            <a:ext cx="394886" cy="2762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7">
            <a:extLst>
              <a:ext uri="{FF2B5EF4-FFF2-40B4-BE49-F238E27FC236}">
                <a16:creationId xmlns:a16="http://schemas.microsoft.com/office/drawing/2014/main" id="{8C170A87-ACD8-8CD3-A87E-27691E08E0E9}"/>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0292838" y="96837"/>
            <a:ext cx="1277546" cy="276226"/>
          </a:xfrm>
          <a:prstGeom prst="rect">
            <a:avLst/>
          </a:prstGeom>
        </p:spPr>
      </p:pic>
    </p:spTree>
    <p:extLst>
      <p:ext uri="{BB962C8B-B14F-4D97-AF65-F5344CB8AC3E}">
        <p14:creationId xmlns:p14="http://schemas.microsoft.com/office/powerpoint/2010/main" val="32161643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8_Blank">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CDCC2467-1D2D-6C57-09A6-F74DD24343D9}"/>
              </a:ext>
            </a:extLst>
          </p:cNvPr>
          <p:cNvPicPr>
            <a:picLocks noChangeAspect="1"/>
          </p:cNvPicPr>
          <p:nvPr userDrawn="1"/>
        </p:nvPicPr>
        <p:blipFill>
          <a:blip r:embed="rId2"/>
          <a:stretch>
            <a:fillRect/>
          </a:stretch>
        </p:blipFill>
        <p:spPr>
          <a:xfrm>
            <a:off x="-14836" y="0"/>
            <a:ext cx="12192000" cy="872359"/>
          </a:xfrm>
          <a:prstGeom prst="rect">
            <a:avLst/>
          </a:prstGeom>
        </p:spPr>
      </p:pic>
      <p:sp>
        <p:nvSpPr>
          <p:cNvPr id="2" name="TextBox 1">
            <a:extLst>
              <a:ext uri="{FF2B5EF4-FFF2-40B4-BE49-F238E27FC236}">
                <a16:creationId xmlns:a16="http://schemas.microsoft.com/office/drawing/2014/main" id="{A63CDE04-B2C8-8D42-B115-96CFC9DDF617}"/>
              </a:ext>
            </a:extLst>
          </p:cNvPr>
          <p:cNvSpPr txBox="1"/>
          <p:nvPr userDrawn="1"/>
        </p:nvSpPr>
        <p:spPr>
          <a:xfrm>
            <a:off x="4463" y="6566227"/>
            <a:ext cx="582680" cy="261610"/>
          </a:xfrm>
          <a:prstGeom prst="rect">
            <a:avLst/>
          </a:prstGeom>
          <a:noFill/>
        </p:spPr>
        <p:txBody>
          <a:bodyPr wrap="square" rtlCol="0">
            <a:spAutoFit/>
          </a:bodyPr>
          <a:lstStyle/>
          <a:p>
            <a:fld id="{18B4DC6D-3845-054D-B670-BC88B6185FD2}" type="slidenum">
              <a:rPr lang="en-US" sz="1050" smtClean="0">
                <a:solidFill>
                  <a:schemeClr val="accent1">
                    <a:lumMod val="20000"/>
                    <a:lumOff val="80000"/>
                  </a:schemeClr>
                </a:solidFill>
                <a:latin typeface="Eurostile" panose="020B0504020202050204" pitchFamily="34" charset="77"/>
              </a:rPr>
              <a:t>‹#›</a:t>
            </a:fld>
            <a:endParaRPr lang="en-US" sz="1050" dirty="0">
              <a:solidFill>
                <a:schemeClr val="accent1">
                  <a:lumMod val="20000"/>
                  <a:lumOff val="80000"/>
                </a:schemeClr>
              </a:solidFill>
              <a:latin typeface="Eurostile" panose="020B0504020202050204" pitchFamily="34" charset="77"/>
            </a:endParaRPr>
          </a:p>
        </p:txBody>
      </p:sp>
      <p:pic>
        <p:nvPicPr>
          <p:cNvPr id="3" name="Picture 45">
            <a:extLst>
              <a:ext uri="{FF2B5EF4-FFF2-40B4-BE49-F238E27FC236}">
                <a16:creationId xmlns:a16="http://schemas.microsoft.com/office/drawing/2014/main" id="{5841A236-15D2-69B7-3532-727376A78723}"/>
              </a:ext>
            </a:extLst>
          </p:cNvPr>
          <p:cNvPicPr>
            <a:picLocks noChangeAspect="1" noChangeArrowheads="1"/>
          </p:cNvPicPr>
          <p:nvPr userDrawn="1"/>
        </p:nvPicPr>
        <p:blipFill>
          <a:blip r:embed="rId3" cstate="screen">
            <a:extLst>
              <a:ext uri="{28A0092B-C50C-407E-A947-70E740481C1C}">
                <a14:useLocalDpi xmlns:a14="http://schemas.microsoft.com/office/drawing/2010/main"/>
              </a:ext>
            </a:extLst>
          </a:blip>
          <a:srcRect/>
          <a:stretch>
            <a:fillRect/>
          </a:stretch>
        </p:blipFill>
        <p:spPr bwMode="auto">
          <a:xfrm>
            <a:off x="11683749" y="96837"/>
            <a:ext cx="394886" cy="2762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6">
            <a:extLst>
              <a:ext uri="{FF2B5EF4-FFF2-40B4-BE49-F238E27FC236}">
                <a16:creationId xmlns:a16="http://schemas.microsoft.com/office/drawing/2014/main" id="{6F48F7AB-2DCD-B389-3D42-0EDAB10899D2}"/>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10292838" y="96837"/>
            <a:ext cx="1277546" cy="276226"/>
          </a:xfrm>
          <a:prstGeom prst="rect">
            <a:avLst/>
          </a:prstGeom>
        </p:spPr>
      </p:pic>
      <p:sp>
        <p:nvSpPr>
          <p:cNvPr id="8" name="Title 7">
            <a:extLst>
              <a:ext uri="{FF2B5EF4-FFF2-40B4-BE49-F238E27FC236}">
                <a16:creationId xmlns:a16="http://schemas.microsoft.com/office/drawing/2014/main" id="{08F1DC7E-7E27-B50A-9C3F-37A426804D87}"/>
              </a:ext>
            </a:extLst>
          </p:cNvPr>
          <p:cNvSpPr>
            <a:spLocks noGrp="1"/>
          </p:cNvSpPr>
          <p:nvPr>
            <p:ph type="title"/>
          </p:nvPr>
        </p:nvSpPr>
        <p:spPr>
          <a:xfrm>
            <a:off x="542330" y="30163"/>
            <a:ext cx="9693826" cy="872360"/>
          </a:xfrm>
        </p:spPr>
        <p:txBody>
          <a:bodyPr/>
          <a:lstStyle>
            <a:lvl1pPr>
              <a:defRPr sz="4000" b="1">
                <a:solidFill>
                  <a:srgbClr val="FCED23"/>
                </a:solidFill>
                <a:latin typeface="Aptos" panose="020B0004020202020204" pitchFamily="34" charset="0"/>
              </a:defRPr>
            </a:lvl1pPr>
          </a:lstStyle>
          <a:p>
            <a:r>
              <a:rPr lang="en-US" dirty="0"/>
              <a:t>Click to edit Master title style</a:t>
            </a:r>
            <a:endParaRPr lang="en-IE" dirty="0"/>
          </a:p>
        </p:txBody>
      </p:sp>
      <p:sp>
        <p:nvSpPr>
          <p:cNvPr id="10" name="Content Placeholder 9">
            <a:extLst>
              <a:ext uri="{FF2B5EF4-FFF2-40B4-BE49-F238E27FC236}">
                <a16:creationId xmlns:a16="http://schemas.microsoft.com/office/drawing/2014/main" id="{1E09EB55-7FCF-A2F4-3548-F6FDF9DD309E}"/>
              </a:ext>
            </a:extLst>
          </p:cNvPr>
          <p:cNvSpPr>
            <a:spLocks noGrp="1"/>
          </p:cNvSpPr>
          <p:nvPr>
            <p:ph sz="quarter" idx="10"/>
          </p:nvPr>
        </p:nvSpPr>
        <p:spPr>
          <a:xfrm>
            <a:off x="542924" y="1236737"/>
            <a:ext cx="11027459" cy="3244850"/>
          </a:xfrm>
        </p:spPr>
        <p:txBody>
          <a:bodyPr/>
          <a:lstStyle>
            <a:lvl1pPr>
              <a:defRPr b="1">
                <a:solidFill>
                  <a:srgbClr val="2F5597"/>
                </a:solidFill>
                <a:latin typeface="Aptos" panose="020B0004020202020204" pitchFamily="34" charset="0"/>
              </a:defRPr>
            </a:lvl1pPr>
            <a:lvl2pPr marL="685800" indent="-228600">
              <a:buFont typeface="Courier New" panose="02070309020205020404" pitchFamily="49" charset="0"/>
              <a:buChar char="o"/>
              <a:defRPr>
                <a:solidFill>
                  <a:srgbClr val="2F5597"/>
                </a:solidFill>
                <a:latin typeface="Aptos" panose="020B0004020202020204" pitchFamily="34" charset="0"/>
              </a:defRPr>
            </a:lvl2pPr>
            <a:lvl3pPr marL="1143000" indent="-228600">
              <a:buFont typeface="Wingdings" panose="05000000000000000000" pitchFamily="2" charset="2"/>
              <a:buChar char="§"/>
              <a:defRPr>
                <a:solidFill>
                  <a:srgbClr val="2F5597"/>
                </a:solidFill>
                <a:latin typeface="Aptos" panose="020B0004020202020204" pitchFamily="34" charset="0"/>
              </a:defRPr>
            </a:lvl3pPr>
            <a:lvl4pPr marL="1600200" indent="-228600">
              <a:buFont typeface="Courier New" panose="02070309020205020404" pitchFamily="49" charset="0"/>
              <a:buChar char="o"/>
              <a:defRPr>
                <a:solidFill>
                  <a:srgbClr val="2F5597"/>
                </a:solidFill>
                <a:latin typeface="Aptos" panose="020B0004020202020204" pitchFamily="34" charset="0"/>
              </a:defRPr>
            </a:lvl4pPr>
            <a:lvl5pPr>
              <a:defRPr>
                <a:solidFill>
                  <a:srgbClr val="2F5597"/>
                </a:solidFill>
                <a:latin typeface="Aptos" panose="020B0004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IE" dirty="0"/>
          </a:p>
        </p:txBody>
      </p:sp>
    </p:spTree>
    <p:extLst>
      <p:ext uri="{BB962C8B-B14F-4D97-AF65-F5344CB8AC3E}">
        <p14:creationId xmlns:p14="http://schemas.microsoft.com/office/powerpoint/2010/main" val="11882157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4_Blank">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EC76886D-6012-C8D7-0560-C7D56688DDDB}"/>
              </a:ext>
            </a:extLst>
          </p:cNvPr>
          <p:cNvSpPr/>
          <p:nvPr userDrawn="1"/>
        </p:nvSpPr>
        <p:spPr>
          <a:xfrm>
            <a:off x="0" y="0"/>
            <a:ext cx="12192000" cy="6858000"/>
          </a:xfrm>
          <a:prstGeom prst="rect">
            <a:avLst/>
          </a:prstGeom>
          <a:gradFill flip="none" rotWithShape="1">
            <a:gsLst>
              <a:gs pos="100000">
                <a:schemeClr val="accent1">
                  <a:lumMod val="5000"/>
                  <a:lumOff val="95000"/>
                  <a:alpha val="30000"/>
                </a:schemeClr>
              </a:gs>
              <a:gs pos="0">
                <a:schemeClr val="bg2"/>
              </a:gs>
            </a:gsLst>
            <a:path path="circle">
              <a:fillToRect r="100000" b="100000"/>
            </a:path>
            <a:tileRect l="-100000" t="-100000"/>
          </a:gradFill>
          <a:ln>
            <a:no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ES"/>
          </a:p>
        </p:txBody>
      </p:sp>
      <p:pic>
        <p:nvPicPr>
          <p:cNvPr id="4" name="Picture 45">
            <a:extLst>
              <a:ext uri="{FF2B5EF4-FFF2-40B4-BE49-F238E27FC236}">
                <a16:creationId xmlns:a16="http://schemas.microsoft.com/office/drawing/2014/main" id="{AA69344B-A019-C01B-A066-FCD80B2FB8CB}"/>
              </a:ext>
            </a:extLst>
          </p:cNvPr>
          <p:cNvPicPr>
            <a:picLocks noChangeAspect="1" noChangeArrowheads="1"/>
          </p:cNvPicPr>
          <p:nvPr userDrawn="1"/>
        </p:nvPicPr>
        <p:blipFill>
          <a:blip r:embed="rId2" cstate="screen">
            <a:extLst>
              <a:ext uri="{28A0092B-C50C-407E-A947-70E740481C1C}">
                <a14:useLocalDpi xmlns:a14="http://schemas.microsoft.com/office/drawing/2010/main"/>
              </a:ext>
            </a:extLst>
          </a:blip>
          <a:srcRect/>
          <a:stretch>
            <a:fillRect/>
          </a:stretch>
        </p:blipFill>
        <p:spPr bwMode="auto">
          <a:xfrm>
            <a:off x="11683749" y="96837"/>
            <a:ext cx="394886" cy="2762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4">
            <a:extLst>
              <a:ext uri="{FF2B5EF4-FFF2-40B4-BE49-F238E27FC236}">
                <a16:creationId xmlns:a16="http://schemas.microsoft.com/office/drawing/2014/main" id="{3EAA336C-4AFC-C241-B622-1A3A156DC8A8}"/>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0332364" y="96837"/>
            <a:ext cx="1277546" cy="276226"/>
          </a:xfrm>
          <a:prstGeom prst="rect">
            <a:avLst/>
          </a:prstGeom>
        </p:spPr>
      </p:pic>
    </p:spTree>
    <p:extLst>
      <p:ext uri="{BB962C8B-B14F-4D97-AF65-F5344CB8AC3E}">
        <p14:creationId xmlns:p14="http://schemas.microsoft.com/office/powerpoint/2010/main" val="39044909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9_Blank">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4115B101-4662-D04A-CB56-EE78E3C34666}"/>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8671034" y="0"/>
            <a:ext cx="3520966" cy="6858000"/>
          </a:xfrm>
          <a:prstGeom prst="rect">
            <a:avLst/>
          </a:prstGeom>
        </p:spPr>
      </p:pic>
      <p:pic>
        <p:nvPicPr>
          <p:cNvPr id="4" name="Picture 45">
            <a:extLst>
              <a:ext uri="{FF2B5EF4-FFF2-40B4-BE49-F238E27FC236}">
                <a16:creationId xmlns:a16="http://schemas.microsoft.com/office/drawing/2014/main" id="{432042E8-F016-98F5-5B18-D37E9313AF42}"/>
              </a:ext>
            </a:extLst>
          </p:cNvPr>
          <p:cNvPicPr>
            <a:picLocks noChangeAspect="1" noChangeArrowheads="1"/>
          </p:cNvPicPr>
          <p:nvPr userDrawn="1"/>
        </p:nvPicPr>
        <p:blipFill>
          <a:blip r:embed="rId3" cstate="screen">
            <a:extLst>
              <a:ext uri="{28A0092B-C50C-407E-A947-70E740481C1C}">
                <a14:useLocalDpi xmlns:a14="http://schemas.microsoft.com/office/drawing/2010/main"/>
              </a:ext>
            </a:extLst>
          </a:blip>
          <a:srcRect/>
          <a:stretch>
            <a:fillRect/>
          </a:stretch>
        </p:blipFill>
        <p:spPr bwMode="auto">
          <a:xfrm>
            <a:off x="11683749" y="96837"/>
            <a:ext cx="394886" cy="2762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4">
            <a:extLst>
              <a:ext uri="{FF2B5EF4-FFF2-40B4-BE49-F238E27FC236}">
                <a16:creationId xmlns:a16="http://schemas.microsoft.com/office/drawing/2014/main" id="{366FC1CE-A798-99CF-6A65-985B71E75C14}"/>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10332364" y="96837"/>
            <a:ext cx="1277546" cy="276226"/>
          </a:xfrm>
          <a:prstGeom prst="rect">
            <a:avLst/>
          </a:prstGeom>
        </p:spPr>
      </p:pic>
    </p:spTree>
    <p:extLst>
      <p:ext uri="{BB962C8B-B14F-4D97-AF65-F5344CB8AC3E}">
        <p14:creationId xmlns:p14="http://schemas.microsoft.com/office/powerpoint/2010/main" val="38619349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9_Blank">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A63CDE04-B2C8-8D42-B115-96CFC9DDF617}"/>
              </a:ext>
            </a:extLst>
          </p:cNvPr>
          <p:cNvSpPr txBox="1"/>
          <p:nvPr userDrawn="1"/>
        </p:nvSpPr>
        <p:spPr>
          <a:xfrm>
            <a:off x="4463" y="6566227"/>
            <a:ext cx="582680" cy="261610"/>
          </a:xfrm>
          <a:prstGeom prst="rect">
            <a:avLst/>
          </a:prstGeom>
          <a:noFill/>
        </p:spPr>
        <p:txBody>
          <a:bodyPr wrap="square" rtlCol="0">
            <a:spAutoFit/>
          </a:bodyPr>
          <a:lstStyle/>
          <a:p>
            <a:fld id="{18B4DC6D-3845-054D-B670-BC88B6185FD2}" type="slidenum">
              <a:rPr lang="en-US" sz="1050" smtClean="0">
                <a:solidFill>
                  <a:schemeClr val="accent1">
                    <a:lumMod val="20000"/>
                    <a:lumOff val="80000"/>
                  </a:schemeClr>
                </a:solidFill>
                <a:latin typeface="Eurostile" panose="020B0504020202050204" pitchFamily="34" charset="77"/>
              </a:rPr>
              <a:t>‹#›</a:t>
            </a:fld>
            <a:endParaRPr lang="en-US" sz="1050" dirty="0">
              <a:solidFill>
                <a:schemeClr val="accent1">
                  <a:lumMod val="20000"/>
                  <a:lumOff val="80000"/>
                </a:schemeClr>
              </a:solidFill>
              <a:latin typeface="Eurostile" panose="020B0504020202050204" pitchFamily="34" charset="77"/>
            </a:endParaRPr>
          </a:p>
        </p:txBody>
      </p:sp>
      <p:pic>
        <p:nvPicPr>
          <p:cNvPr id="4" name="Picture 45">
            <a:extLst>
              <a:ext uri="{FF2B5EF4-FFF2-40B4-BE49-F238E27FC236}">
                <a16:creationId xmlns:a16="http://schemas.microsoft.com/office/drawing/2014/main" id="{2D4D6F10-BE32-F9D2-D254-60A40FAEBBFF}"/>
              </a:ext>
            </a:extLst>
          </p:cNvPr>
          <p:cNvPicPr>
            <a:picLocks noChangeAspect="1" noChangeArrowheads="1"/>
          </p:cNvPicPr>
          <p:nvPr userDrawn="1"/>
        </p:nvPicPr>
        <p:blipFill>
          <a:blip r:embed="rId2" cstate="screen">
            <a:extLst>
              <a:ext uri="{28A0092B-C50C-407E-A947-70E740481C1C}">
                <a14:useLocalDpi xmlns:a14="http://schemas.microsoft.com/office/drawing/2010/main"/>
              </a:ext>
            </a:extLst>
          </a:blip>
          <a:srcRect/>
          <a:stretch>
            <a:fillRect/>
          </a:stretch>
        </p:blipFill>
        <p:spPr bwMode="auto">
          <a:xfrm>
            <a:off x="11683749" y="96837"/>
            <a:ext cx="394886" cy="2762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4">
            <a:extLst>
              <a:ext uri="{FF2B5EF4-FFF2-40B4-BE49-F238E27FC236}">
                <a16:creationId xmlns:a16="http://schemas.microsoft.com/office/drawing/2014/main" id="{8FF5D5A6-20A8-FA09-07D5-106694612F28}"/>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0332364" y="96837"/>
            <a:ext cx="1277546" cy="276226"/>
          </a:xfrm>
          <a:prstGeom prst="rect">
            <a:avLst/>
          </a:prstGeom>
        </p:spPr>
      </p:pic>
    </p:spTree>
    <p:extLst>
      <p:ext uri="{BB962C8B-B14F-4D97-AF65-F5344CB8AC3E}">
        <p14:creationId xmlns:p14="http://schemas.microsoft.com/office/powerpoint/2010/main" val="4948727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12157A06-4D72-1D0A-DCB6-2CA4FAC109E8}"/>
              </a:ext>
            </a:extLst>
          </p:cNvPr>
          <p:cNvSpPr>
            <a:spLocks noGrp="1" noChangeArrowheads="1"/>
          </p:cNvSpPr>
          <p:nvPr>
            <p:ph type="title"/>
          </p:nvPr>
        </p:nvSpPr>
        <p:spPr bwMode="auto">
          <a:xfrm>
            <a:off x="838200" y="365125"/>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2">
            <a:extLst>
              <a:ext uri="{FF2B5EF4-FFF2-40B4-BE49-F238E27FC236}">
                <a16:creationId xmlns:a16="http://schemas.microsoft.com/office/drawing/2014/main" id="{5C2B14C2-B795-537F-0FB6-C4AF314A8906}"/>
              </a:ext>
            </a:extLst>
          </p:cNvPr>
          <p:cNvSpPr>
            <a:spLocks noGrp="1" noChangeArrowheads="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id="{9E39EBB8-0F21-7704-26F1-C20AACADC41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defRPr>
            </a:lvl1pPr>
          </a:lstStyle>
          <a:p>
            <a:pPr>
              <a:defRPr/>
            </a:pPr>
            <a:fld id="{3E1F65D2-8256-3840-B111-75EB0318EF27}" type="datetimeFigureOut">
              <a:rPr lang="en-US" smtClean="0"/>
              <a:pPr>
                <a:defRPr/>
              </a:pPr>
              <a:t>12/9/2025</a:t>
            </a:fld>
            <a:endParaRPr lang="en-US"/>
          </a:p>
        </p:txBody>
      </p:sp>
      <p:sp>
        <p:nvSpPr>
          <p:cNvPr id="5" name="Footer Placeholder 4">
            <a:extLst>
              <a:ext uri="{FF2B5EF4-FFF2-40B4-BE49-F238E27FC236}">
                <a16:creationId xmlns:a16="http://schemas.microsoft.com/office/drawing/2014/main" id="{676507DB-9B6B-B5C1-5B8B-739F38895F6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defRPr>
            </a:lvl1pPr>
          </a:lstStyle>
          <a:p>
            <a:pPr>
              <a:defRPr/>
            </a:pPr>
            <a:endParaRPr lang="en-US"/>
          </a:p>
        </p:txBody>
      </p:sp>
      <p:sp>
        <p:nvSpPr>
          <p:cNvPr id="6" name="Slide Number Placeholder 5">
            <a:extLst>
              <a:ext uri="{FF2B5EF4-FFF2-40B4-BE49-F238E27FC236}">
                <a16:creationId xmlns:a16="http://schemas.microsoft.com/office/drawing/2014/main" id="{B81C5DE2-AF7A-D528-246D-74F12DDD268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eaLnBrk="1" fontAlgn="auto" hangingPunct="1">
              <a:spcBef>
                <a:spcPts val="0"/>
              </a:spcBef>
              <a:spcAft>
                <a:spcPts val="0"/>
              </a:spcAft>
              <a:defRPr sz="1200">
                <a:solidFill>
                  <a:schemeClr val="tx1">
                    <a:tint val="75000"/>
                  </a:schemeClr>
                </a:solidFill>
                <a:latin typeface="+mn-lt"/>
              </a:defRPr>
            </a:lvl1pPr>
          </a:lstStyle>
          <a:p>
            <a:pPr>
              <a:defRPr/>
            </a:pPr>
            <a:fld id="{48D15440-9D27-824B-A976-18A053D36BB5}"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774" r:id="rId1"/>
    <p:sldLayoutId id="2147483776" r:id="rId2"/>
    <p:sldLayoutId id="2147483777" r:id="rId3"/>
    <p:sldLayoutId id="2147483779" r:id="rId4"/>
    <p:sldLayoutId id="2147483780" r:id="rId5"/>
    <p:sldLayoutId id="2147483783" r:id="rId6"/>
    <p:sldLayoutId id="2147483790" r:id="rId7"/>
    <p:sldLayoutId id="2147483793" r:id="rId8"/>
    <p:sldLayoutId id="2147483796" r:id="rId9"/>
  </p:sldLayoutIdLst>
  <p:txStyles>
    <p:title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p:titleStyle>
    <p:body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hyperlink" Target="mailto:valerio.pruneri@icfo.eu" TargetMode="Externa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433" name="Picture 19">
            <a:extLst>
              <a:ext uri="{FF2B5EF4-FFF2-40B4-BE49-F238E27FC236}">
                <a16:creationId xmlns:a16="http://schemas.microsoft.com/office/drawing/2014/main" id="{D07090AF-D498-C6CC-7C7C-BA64505908B2}"/>
              </a:ext>
            </a:extLst>
          </p:cNvPr>
          <p:cNvPicPr>
            <a:picLocks noChangeAspect="1" noChangeArrowheads="1"/>
          </p:cNvPicPr>
          <p:nvPr/>
        </p:nvPicPr>
        <p:blipFill>
          <a:blip r:embed="rId3" cstate="screen">
            <a:extLst>
              <a:ext uri="{28A0092B-C50C-407E-A947-70E740481C1C}">
                <a14:useLocalDpi xmlns:a14="http://schemas.microsoft.com/office/drawing/2010/main"/>
              </a:ext>
            </a:extLst>
          </a:blip>
          <a:srcRect/>
          <a:stretch>
            <a:fillRect/>
          </a:stretch>
        </p:blipFill>
        <p:spPr bwMode="auto">
          <a:xfrm>
            <a:off x="0" y="0"/>
            <a:ext cx="12377738" cy="6937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8435" name="TextBox 25">
            <a:extLst>
              <a:ext uri="{FF2B5EF4-FFF2-40B4-BE49-F238E27FC236}">
                <a16:creationId xmlns:a16="http://schemas.microsoft.com/office/drawing/2014/main" id="{BBA1BC82-DE33-D1F1-D591-FA4929E608CB}"/>
              </a:ext>
            </a:extLst>
          </p:cNvPr>
          <p:cNvSpPr txBox="1">
            <a:spLocks noChangeArrowheads="1"/>
          </p:cNvSpPr>
          <p:nvPr/>
        </p:nvSpPr>
        <p:spPr bwMode="auto">
          <a:xfrm>
            <a:off x="2314575" y="2179638"/>
            <a:ext cx="756285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spcBef>
                <a:spcPct val="0"/>
              </a:spcBef>
              <a:buFontTx/>
              <a:buNone/>
            </a:pPr>
            <a:endParaRPr lang="en-IE" sz="1800" noProof="0" dirty="0">
              <a:solidFill>
                <a:srgbClr val="000000"/>
              </a:solidFill>
            </a:endParaRPr>
          </a:p>
        </p:txBody>
      </p:sp>
      <p:sp>
        <p:nvSpPr>
          <p:cNvPr id="18437" name="TextBox 30">
            <a:extLst>
              <a:ext uri="{FF2B5EF4-FFF2-40B4-BE49-F238E27FC236}">
                <a16:creationId xmlns:a16="http://schemas.microsoft.com/office/drawing/2014/main" id="{07438209-8314-3858-6C57-728495A97662}"/>
              </a:ext>
            </a:extLst>
          </p:cNvPr>
          <p:cNvSpPr txBox="1">
            <a:spLocks noChangeArrowheads="1"/>
          </p:cNvSpPr>
          <p:nvPr/>
        </p:nvSpPr>
        <p:spPr bwMode="auto">
          <a:xfrm>
            <a:off x="8383480" y="5702191"/>
            <a:ext cx="3795712" cy="1292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nchorCtr="0">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r" eaLnBrk="1" hangingPunct="1">
              <a:lnSpc>
                <a:spcPct val="100000"/>
              </a:lnSpc>
              <a:spcBef>
                <a:spcPct val="0"/>
              </a:spcBef>
              <a:buFontTx/>
              <a:buNone/>
            </a:pPr>
            <a:r>
              <a:rPr lang="en-IE" sz="2000" b="1" noProof="0" dirty="0">
                <a:solidFill>
                  <a:schemeClr val="bg1">
                    <a:lumMod val="95000"/>
                  </a:schemeClr>
                </a:solidFill>
                <a:latin typeface="Eurostile" panose="020B0504020202050204" pitchFamily="34" charset="77"/>
                <a:cs typeface="Segoe UI Semibold" panose="020B0502040204020203" pitchFamily="34" charset="0"/>
              </a:rPr>
              <a:t>Peter O’Brien</a:t>
            </a:r>
          </a:p>
          <a:p>
            <a:pPr algn="r" eaLnBrk="1" hangingPunct="1">
              <a:lnSpc>
                <a:spcPct val="100000"/>
              </a:lnSpc>
              <a:spcBef>
                <a:spcPct val="0"/>
              </a:spcBef>
              <a:buFontTx/>
              <a:buNone/>
            </a:pPr>
            <a:r>
              <a:rPr lang="en-IE" sz="2000" b="1" noProof="0" dirty="0">
                <a:solidFill>
                  <a:schemeClr val="bg1">
                    <a:lumMod val="95000"/>
                  </a:schemeClr>
                </a:solidFill>
                <a:latin typeface="Eurostile" panose="020B0504020202050204" pitchFamily="34" charset="77"/>
                <a:cs typeface="Segoe UI Semibold" panose="020B0502040204020203" pitchFamily="34" charset="0"/>
              </a:rPr>
              <a:t>Padraic Morrissey</a:t>
            </a:r>
          </a:p>
          <a:p>
            <a:pPr algn="r" eaLnBrk="1" hangingPunct="1">
              <a:lnSpc>
                <a:spcPct val="100000"/>
              </a:lnSpc>
              <a:spcBef>
                <a:spcPct val="0"/>
              </a:spcBef>
              <a:buFontTx/>
              <a:buNone/>
            </a:pPr>
            <a:r>
              <a:rPr lang="en-IE" sz="2000" noProof="0" dirty="0">
                <a:solidFill>
                  <a:schemeClr val="bg1">
                    <a:lumMod val="95000"/>
                  </a:schemeClr>
                </a:solidFill>
                <a:latin typeface="Eurostile" panose="020B0504020202050204" pitchFamily="34" charset="77"/>
                <a:cs typeface="Segoe UI Semibold" panose="020B0502040204020203" pitchFamily="34" charset="0"/>
              </a:rPr>
              <a:t>2025.12.16 </a:t>
            </a:r>
            <a:endParaRPr lang="en-IE" sz="1600" noProof="0" dirty="0">
              <a:solidFill>
                <a:schemeClr val="bg1">
                  <a:lumMod val="95000"/>
                </a:schemeClr>
              </a:solidFill>
              <a:latin typeface="Eurostile" panose="020B0504020202050204" pitchFamily="34" charset="77"/>
              <a:cs typeface="Segoe UI Semibold" panose="020B0502040204020203" pitchFamily="34" charset="0"/>
              <a:hlinkClick r:id="rId4">
                <a:extLst>
                  <a:ext uri="{A12FA001-AC4F-418D-AE19-62706E023703}">
                    <ahyp:hlinkClr xmlns:ahyp="http://schemas.microsoft.com/office/drawing/2018/hyperlinkcolor" val="tx"/>
                  </a:ext>
                </a:extLst>
              </a:hlinkClick>
            </a:endParaRPr>
          </a:p>
          <a:p>
            <a:pPr algn="r" eaLnBrk="1" hangingPunct="1">
              <a:lnSpc>
                <a:spcPct val="100000"/>
              </a:lnSpc>
              <a:spcBef>
                <a:spcPct val="0"/>
              </a:spcBef>
              <a:buFontTx/>
              <a:buNone/>
            </a:pPr>
            <a:endParaRPr lang="en-IE" sz="1800" b="1" noProof="0" dirty="0">
              <a:solidFill>
                <a:schemeClr val="bg1">
                  <a:lumMod val="95000"/>
                </a:schemeClr>
              </a:solidFill>
              <a:latin typeface="Eurostile" panose="020B0504020202050204" pitchFamily="34" charset="77"/>
              <a:cs typeface="Segoe UI Semibold" panose="020B0502040204020203" pitchFamily="34" charset="0"/>
            </a:endParaRPr>
          </a:p>
        </p:txBody>
      </p:sp>
      <p:grpSp>
        <p:nvGrpSpPr>
          <p:cNvPr id="18438" name="Group 1">
            <a:extLst>
              <a:ext uri="{FF2B5EF4-FFF2-40B4-BE49-F238E27FC236}">
                <a16:creationId xmlns:a16="http://schemas.microsoft.com/office/drawing/2014/main" id="{03B2F661-281F-7588-D0FD-6CBF7064F695}"/>
              </a:ext>
            </a:extLst>
          </p:cNvPr>
          <p:cNvGrpSpPr>
            <a:grpSpLocks/>
          </p:cNvGrpSpPr>
          <p:nvPr/>
        </p:nvGrpSpPr>
        <p:grpSpPr bwMode="auto">
          <a:xfrm>
            <a:off x="8396288" y="-930275"/>
            <a:ext cx="3127375" cy="533400"/>
            <a:chOff x="590550" y="-1733550"/>
            <a:chExt cx="3127600" cy="533400"/>
          </a:xfrm>
        </p:grpSpPr>
        <p:sp>
          <p:nvSpPr>
            <p:cNvPr id="3" name="Oval 2">
              <a:extLst>
                <a:ext uri="{FF2B5EF4-FFF2-40B4-BE49-F238E27FC236}">
                  <a16:creationId xmlns:a16="http://schemas.microsoft.com/office/drawing/2014/main" id="{263595C6-2309-F103-9A77-68CAFE175927}"/>
                </a:ext>
              </a:extLst>
            </p:cNvPr>
            <p:cNvSpPr/>
            <p:nvPr/>
          </p:nvSpPr>
          <p:spPr>
            <a:xfrm>
              <a:off x="1390708" y="-1733550"/>
              <a:ext cx="533438" cy="533400"/>
            </a:xfrm>
            <a:prstGeom prst="ellipse">
              <a:avLst/>
            </a:prstGeom>
            <a:solidFill>
              <a:srgbClr val="EC592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IE" noProof="0" dirty="0">
                <a:solidFill>
                  <a:prstClr val="white"/>
                </a:solidFill>
              </a:endParaRPr>
            </a:p>
          </p:txBody>
        </p:sp>
        <p:sp>
          <p:nvSpPr>
            <p:cNvPr id="4" name="Oval 3">
              <a:extLst>
                <a:ext uri="{FF2B5EF4-FFF2-40B4-BE49-F238E27FC236}">
                  <a16:creationId xmlns:a16="http://schemas.microsoft.com/office/drawing/2014/main" id="{A4353D38-8C43-5C90-F071-E221D0D9DDF4}"/>
                </a:ext>
              </a:extLst>
            </p:cNvPr>
            <p:cNvSpPr/>
            <p:nvPr/>
          </p:nvSpPr>
          <p:spPr>
            <a:xfrm>
              <a:off x="2287709" y="-1733550"/>
              <a:ext cx="533438" cy="533400"/>
            </a:xfrm>
            <a:prstGeom prst="ellipse">
              <a:avLst/>
            </a:prstGeom>
            <a:solidFill>
              <a:srgbClr val="44546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IE" noProof="0" dirty="0">
                <a:solidFill>
                  <a:prstClr val="white"/>
                </a:solidFill>
              </a:endParaRPr>
            </a:p>
          </p:txBody>
        </p:sp>
        <p:sp>
          <p:nvSpPr>
            <p:cNvPr id="5" name="Oval 4">
              <a:extLst>
                <a:ext uri="{FF2B5EF4-FFF2-40B4-BE49-F238E27FC236}">
                  <a16:creationId xmlns:a16="http://schemas.microsoft.com/office/drawing/2014/main" id="{70C6F0CF-8C3F-B92E-4BFE-A1B593AF0662}"/>
                </a:ext>
              </a:extLst>
            </p:cNvPr>
            <p:cNvSpPr/>
            <p:nvPr/>
          </p:nvSpPr>
          <p:spPr>
            <a:xfrm>
              <a:off x="590550" y="-1733550"/>
              <a:ext cx="533438" cy="533400"/>
            </a:xfrm>
            <a:prstGeom prst="ellipse">
              <a:avLst/>
            </a:prstGeom>
            <a:solidFill>
              <a:srgbClr val="FEAC1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IE" noProof="0" dirty="0">
                <a:solidFill>
                  <a:prstClr val="white"/>
                </a:solidFill>
              </a:endParaRPr>
            </a:p>
          </p:txBody>
        </p:sp>
        <p:sp>
          <p:nvSpPr>
            <p:cNvPr id="6" name="Oval 5">
              <a:extLst>
                <a:ext uri="{FF2B5EF4-FFF2-40B4-BE49-F238E27FC236}">
                  <a16:creationId xmlns:a16="http://schemas.microsoft.com/office/drawing/2014/main" id="{070C133F-D296-2FA0-E709-E13E8AD32097}"/>
                </a:ext>
              </a:extLst>
            </p:cNvPr>
            <p:cNvSpPr/>
            <p:nvPr/>
          </p:nvSpPr>
          <p:spPr>
            <a:xfrm>
              <a:off x="3184712" y="-1733550"/>
              <a:ext cx="533438" cy="5334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IE" noProof="0" dirty="0">
                <a:solidFill>
                  <a:prstClr val="white"/>
                </a:solidFill>
              </a:endParaRPr>
            </a:p>
          </p:txBody>
        </p:sp>
      </p:grpSp>
      <p:sp>
        <p:nvSpPr>
          <p:cNvPr id="10" name="Rounded Rectangle 9">
            <a:extLst>
              <a:ext uri="{FF2B5EF4-FFF2-40B4-BE49-F238E27FC236}">
                <a16:creationId xmlns:a16="http://schemas.microsoft.com/office/drawing/2014/main" id="{0BDCA7E4-F36B-A4EA-E93B-E04B921557E3}"/>
              </a:ext>
            </a:extLst>
          </p:cNvPr>
          <p:cNvSpPr/>
          <p:nvPr/>
        </p:nvSpPr>
        <p:spPr>
          <a:xfrm>
            <a:off x="3759201" y="459067"/>
            <a:ext cx="8873066" cy="1920149"/>
          </a:xfrm>
          <a:prstGeom prst="roundRect">
            <a:avLst/>
          </a:prstGeom>
          <a:solidFill>
            <a:schemeClr val="bg1">
              <a:alpha val="90164"/>
            </a:schemeClr>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E" noProof="0" dirty="0"/>
          </a:p>
        </p:txBody>
      </p:sp>
      <p:sp>
        <p:nvSpPr>
          <p:cNvPr id="11" name="TextBox 28">
            <a:extLst>
              <a:ext uri="{FF2B5EF4-FFF2-40B4-BE49-F238E27FC236}">
                <a16:creationId xmlns:a16="http://schemas.microsoft.com/office/drawing/2014/main" id="{43B29DD8-E82D-2510-80B3-D092CF948E20}"/>
              </a:ext>
            </a:extLst>
          </p:cNvPr>
          <p:cNvSpPr txBox="1">
            <a:spLocks noChangeArrowheads="1"/>
          </p:cNvSpPr>
          <p:nvPr/>
        </p:nvSpPr>
        <p:spPr bwMode="auto">
          <a:xfrm>
            <a:off x="4181475" y="782918"/>
            <a:ext cx="8963025" cy="212365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spcBef>
                <a:spcPct val="0"/>
              </a:spcBef>
              <a:buFontTx/>
              <a:buNone/>
            </a:pPr>
            <a:r>
              <a:rPr lang="en-IE" sz="6600" b="1" noProof="0" dirty="0">
                <a:solidFill>
                  <a:schemeClr val="accent1">
                    <a:lumMod val="50000"/>
                  </a:schemeClr>
                </a:solidFill>
                <a:latin typeface="Eurostile" panose="020B0504020202050204" pitchFamily="34" charset="77"/>
                <a:cs typeface="Calibri" panose="020F0502020204030204" pitchFamily="34" charset="0"/>
              </a:rPr>
              <a:t>WP7 - Packaging</a:t>
            </a:r>
          </a:p>
          <a:p>
            <a:pPr eaLnBrk="1" hangingPunct="1">
              <a:lnSpc>
                <a:spcPct val="100000"/>
              </a:lnSpc>
              <a:spcBef>
                <a:spcPct val="0"/>
              </a:spcBef>
              <a:buFontTx/>
              <a:buNone/>
            </a:pPr>
            <a:r>
              <a:rPr lang="en-IE" sz="6600" b="1" noProof="0" dirty="0">
                <a:solidFill>
                  <a:schemeClr val="accent1">
                    <a:lumMod val="50000"/>
                  </a:schemeClr>
                </a:solidFill>
                <a:latin typeface="Eurostile" panose="020B0504020202050204" pitchFamily="34" charset="77"/>
                <a:cs typeface="Calibri" panose="020F0502020204030204" pitchFamily="34" charset="0"/>
              </a:rPr>
              <a:t> </a:t>
            </a:r>
          </a:p>
        </p:txBody>
      </p:sp>
      <p:pic>
        <p:nvPicPr>
          <p:cNvPr id="8" name="Picture 7">
            <a:extLst>
              <a:ext uri="{FF2B5EF4-FFF2-40B4-BE49-F238E27FC236}">
                <a16:creationId xmlns:a16="http://schemas.microsoft.com/office/drawing/2014/main" id="{99EC2E0B-D27C-32F7-A1A4-CC65DBB45417}"/>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229297" y="5813151"/>
            <a:ext cx="4170556" cy="901741"/>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9719A6-9D99-8550-0B09-907FCE697E3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F9DA540-139A-760B-BB28-B70A7B3309C8}"/>
              </a:ext>
            </a:extLst>
          </p:cNvPr>
          <p:cNvSpPr>
            <a:spLocks noGrp="1"/>
          </p:cNvSpPr>
          <p:nvPr>
            <p:ph type="title"/>
          </p:nvPr>
        </p:nvSpPr>
        <p:spPr/>
        <p:txBody>
          <a:bodyPr/>
          <a:lstStyle/>
          <a:p>
            <a:r>
              <a:rPr lang="en-IE" dirty="0"/>
              <a:t>T7.3 – Wafer-Level Processes</a:t>
            </a:r>
          </a:p>
        </p:txBody>
      </p:sp>
      <p:sp>
        <p:nvSpPr>
          <p:cNvPr id="3" name="Content Placeholder 2">
            <a:extLst>
              <a:ext uri="{FF2B5EF4-FFF2-40B4-BE49-F238E27FC236}">
                <a16:creationId xmlns:a16="http://schemas.microsoft.com/office/drawing/2014/main" id="{3B10477A-DCB5-99F1-E1F2-EF2235395348}"/>
              </a:ext>
            </a:extLst>
          </p:cNvPr>
          <p:cNvSpPr>
            <a:spLocks noGrp="1"/>
          </p:cNvSpPr>
          <p:nvPr>
            <p:ph sz="quarter" idx="10"/>
          </p:nvPr>
        </p:nvSpPr>
        <p:spPr/>
        <p:txBody>
          <a:bodyPr/>
          <a:lstStyle/>
          <a:p>
            <a:r>
              <a:rPr lang="en-GB" sz="2400" dirty="0"/>
              <a:t>Dependencies</a:t>
            </a:r>
          </a:p>
          <a:p>
            <a:pPr lvl="1"/>
            <a:r>
              <a:rPr lang="en-GB" sz="2000" dirty="0"/>
              <a:t>Depends on: interposer concepts and components from T7.4, modelling inputs from T7.1 and equipment availability at Tyndall/IMEC</a:t>
            </a:r>
          </a:p>
          <a:p>
            <a:pPr lvl="1"/>
            <a:r>
              <a:rPr lang="en-GB" sz="2000" dirty="0"/>
              <a:t>Provides to: T7.6 and WP10. </a:t>
            </a:r>
          </a:p>
          <a:p>
            <a:r>
              <a:rPr lang="en-GB" sz="2400" dirty="0"/>
              <a:t>Key uncertainties or open questions</a:t>
            </a:r>
          </a:p>
          <a:p>
            <a:pPr lvl="1"/>
            <a:r>
              <a:rPr lang="en-GB" sz="2000" dirty="0"/>
              <a:t>Interface requirements emerging from interposer design</a:t>
            </a:r>
          </a:p>
          <a:p>
            <a:pPr lvl="1"/>
            <a:r>
              <a:rPr lang="en-GB" sz="2000" dirty="0"/>
              <a:t>Alignment tolerances for wafer-scale assembly</a:t>
            </a:r>
          </a:p>
          <a:p>
            <a:pPr lvl="1"/>
            <a:r>
              <a:rPr lang="en-GB" sz="2000" dirty="0"/>
              <a:t>Integration of wafer-level and package-level processes</a:t>
            </a:r>
          </a:p>
          <a:p>
            <a:pPr lvl="1"/>
            <a:r>
              <a:rPr lang="en-GB" sz="2000" dirty="0"/>
              <a:t>Availability of suitable components for early testing</a:t>
            </a:r>
          </a:p>
          <a:p>
            <a:pPr lvl="1"/>
            <a:r>
              <a:rPr lang="en-GB" sz="2000" dirty="0"/>
              <a:t>Sequencing and timing of equipment installation</a:t>
            </a:r>
          </a:p>
          <a:p>
            <a:r>
              <a:rPr lang="en-GB" sz="2400" dirty="0"/>
              <a:t>What will realistically begin in 2026</a:t>
            </a:r>
          </a:p>
          <a:p>
            <a:pPr lvl="1"/>
            <a:r>
              <a:rPr lang="en-GB" sz="2000" dirty="0"/>
              <a:t>Refining assumptions based on early interposer concepts</a:t>
            </a:r>
          </a:p>
          <a:p>
            <a:pPr lvl="1"/>
            <a:r>
              <a:rPr lang="en-GB" dirty="0"/>
              <a:t>Defining alignment and bonding criteria</a:t>
            </a:r>
          </a:p>
          <a:p>
            <a:pPr lvl="1"/>
            <a:r>
              <a:rPr lang="en-GB" sz="2000" dirty="0"/>
              <a:t>Preparing workflow documentation for later trials</a:t>
            </a:r>
          </a:p>
          <a:p>
            <a:pPr lvl="1"/>
            <a:r>
              <a:rPr lang="en-GB" sz="2000" dirty="0"/>
              <a:t>Coordination with ICFO and IMEC on interface expectations</a:t>
            </a:r>
            <a:endParaRPr lang="en-IE" sz="2000" dirty="0"/>
          </a:p>
        </p:txBody>
      </p:sp>
    </p:spTree>
    <p:extLst>
      <p:ext uri="{BB962C8B-B14F-4D97-AF65-F5344CB8AC3E}">
        <p14:creationId xmlns:p14="http://schemas.microsoft.com/office/powerpoint/2010/main" val="165133021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C49346-DEF7-CEF9-085E-ED815B1D1208}"/>
              </a:ext>
            </a:extLst>
          </p:cNvPr>
          <p:cNvSpPr>
            <a:spLocks noGrp="1"/>
          </p:cNvSpPr>
          <p:nvPr>
            <p:ph type="title"/>
          </p:nvPr>
        </p:nvSpPr>
        <p:spPr/>
        <p:txBody>
          <a:bodyPr/>
          <a:lstStyle/>
          <a:p>
            <a:r>
              <a:rPr lang="en-GB" dirty="0"/>
              <a:t>T7.4 – Electro-Optical Interposers &amp; PICs</a:t>
            </a:r>
            <a:endParaRPr lang="en-IE" dirty="0"/>
          </a:p>
        </p:txBody>
      </p:sp>
      <p:sp>
        <p:nvSpPr>
          <p:cNvPr id="3" name="Content Placeholder 2">
            <a:extLst>
              <a:ext uri="{FF2B5EF4-FFF2-40B4-BE49-F238E27FC236}">
                <a16:creationId xmlns:a16="http://schemas.microsoft.com/office/drawing/2014/main" id="{EF10FD3B-D709-1659-9CEF-E191125A1234}"/>
              </a:ext>
            </a:extLst>
          </p:cNvPr>
          <p:cNvSpPr>
            <a:spLocks noGrp="1"/>
          </p:cNvSpPr>
          <p:nvPr>
            <p:ph sz="quarter" idx="10"/>
          </p:nvPr>
        </p:nvSpPr>
        <p:spPr/>
        <p:txBody>
          <a:bodyPr/>
          <a:lstStyle/>
          <a:p>
            <a:r>
              <a:rPr lang="en-IE" sz="2400" dirty="0"/>
              <a:t>Overall Lead: </a:t>
            </a:r>
            <a:r>
              <a:rPr lang="en-IE" sz="2400" b="0" dirty="0"/>
              <a:t>Tyndall (Interposer development: ICFO)</a:t>
            </a:r>
          </a:p>
          <a:p>
            <a:r>
              <a:rPr lang="en-IE" sz="2400" dirty="0"/>
              <a:t>Partners involved: </a:t>
            </a:r>
            <a:r>
              <a:rPr lang="en-IE" sz="2400" b="0" dirty="0"/>
              <a:t>ICFO, Tyndall, VTT, TU/e, IMDEA (with roles evolving as subtasks mature)</a:t>
            </a:r>
          </a:p>
          <a:p>
            <a:r>
              <a:rPr lang="en-IE" sz="2400" dirty="0"/>
              <a:t>Task scope</a:t>
            </a:r>
          </a:p>
          <a:p>
            <a:pPr lvl="1"/>
            <a:r>
              <a:rPr lang="en-GB" sz="2000" b="0" dirty="0"/>
              <a:t>T7.4 delivers the interposers and reference PICs needed to support packaging process development across WP7. ICFO will define and lead all interposer-related activities. Tyndall will coordinate the design and fabrication of the reference PICs with WP5 and VTT. These components will feed into process development activities in T7.2 and T7.3.</a:t>
            </a:r>
          </a:p>
          <a:p>
            <a:r>
              <a:rPr lang="en-IE" sz="2400" dirty="0"/>
              <a:t>Subtasks </a:t>
            </a:r>
          </a:p>
          <a:p>
            <a:pPr lvl="1"/>
            <a:r>
              <a:rPr lang="en-GB" sz="2000" b="0" dirty="0"/>
              <a:t>T7.4.1 To be defined by ICFO</a:t>
            </a:r>
          </a:p>
          <a:p>
            <a:pPr lvl="1"/>
            <a:r>
              <a:rPr lang="en-GB" sz="2000" b="0" dirty="0"/>
              <a:t>T7.4.2 To be defined by ICFO</a:t>
            </a:r>
          </a:p>
          <a:p>
            <a:pPr lvl="1"/>
            <a:r>
              <a:rPr lang="en-GB" sz="2000" b="0" dirty="0"/>
              <a:t>T7.4.3 To be defined by ICFO</a:t>
            </a:r>
          </a:p>
          <a:p>
            <a:pPr lvl="1"/>
            <a:r>
              <a:rPr lang="en-GB" sz="2000" b="0" dirty="0"/>
              <a:t>T7.4.4 To be defined by ICFO</a:t>
            </a:r>
          </a:p>
          <a:p>
            <a:pPr lvl="1"/>
            <a:r>
              <a:rPr lang="en-GB" sz="2000" b="0" dirty="0"/>
              <a:t>T7.4.5 Reference PIC design and fabrication (Tyndall)</a:t>
            </a:r>
            <a:endParaRPr lang="en-IE" sz="2000" b="0" dirty="0"/>
          </a:p>
        </p:txBody>
      </p:sp>
    </p:spTree>
    <p:extLst>
      <p:ext uri="{BB962C8B-B14F-4D97-AF65-F5344CB8AC3E}">
        <p14:creationId xmlns:p14="http://schemas.microsoft.com/office/powerpoint/2010/main" val="344470656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B6EC33-8195-08DC-9E52-920B43532AC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0D2D652-4AC2-478E-C4F0-2E64AD41479B}"/>
              </a:ext>
            </a:extLst>
          </p:cNvPr>
          <p:cNvSpPr>
            <a:spLocks noGrp="1"/>
          </p:cNvSpPr>
          <p:nvPr>
            <p:ph type="title"/>
          </p:nvPr>
        </p:nvSpPr>
        <p:spPr/>
        <p:txBody>
          <a:bodyPr/>
          <a:lstStyle/>
          <a:p>
            <a:r>
              <a:rPr lang="en-GB" dirty="0"/>
              <a:t>T7.4 – Electro-Optical Interposers &amp; PICs</a:t>
            </a:r>
            <a:endParaRPr lang="en-IE" dirty="0"/>
          </a:p>
        </p:txBody>
      </p:sp>
      <p:sp>
        <p:nvSpPr>
          <p:cNvPr id="3" name="Content Placeholder 2">
            <a:extLst>
              <a:ext uri="{FF2B5EF4-FFF2-40B4-BE49-F238E27FC236}">
                <a16:creationId xmlns:a16="http://schemas.microsoft.com/office/drawing/2014/main" id="{58FD0B10-4F40-F2BE-848C-58FF69BA0B41}"/>
              </a:ext>
            </a:extLst>
          </p:cNvPr>
          <p:cNvSpPr>
            <a:spLocks noGrp="1"/>
          </p:cNvSpPr>
          <p:nvPr>
            <p:ph sz="quarter" idx="10"/>
          </p:nvPr>
        </p:nvSpPr>
        <p:spPr/>
        <p:txBody>
          <a:bodyPr/>
          <a:lstStyle/>
          <a:p>
            <a:r>
              <a:rPr lang="en-GB" sz="2400" dirty="0"/>
              <a:t>Dependencies</a:t>
            </a:r>
          </a:p>
          <a:p>
            <a:pPr lvl="1"/>
            <a:r>
              <a:rPr lang="en-GB" sz="2000" dirty="0"/>
              <a:t>Depends on: modelling input from T7.1, platform constraints from WP5, material considerations from T7.5</a:t>
            </a:r>
          </a:p>
          <a:p>
            <a:pPr lvl="1"/>
            <a:r>
              <a:rPr lang="en-GB" sz="2000" dirty="0"/>
              <a:t>Provides to: T7.2, T7.3, T7.6 and WP10ICFO will include any additional dependencies relevant to their interposer work.</a:t>
            </a:r>
          </a:p>
          <a:p>
            <a:pPr lvl="1"/>
            <a:r>
              <a:rPr lang="en-GB" sz="2000" i="1" u="sng" dirty="0"/>
              <a:t>ICFO to include any additional dependencies relevant to their interposer work.</a:t>
            </a:r>
          </a:p>
          <a:p>
            <a:r>
              <a:rPr lang="en-GB" sz="2400" dirty="0"/>
              <a:t>Key uncertainties or open questions</a:t>
            </a:r>
          </a:p>
          <a:p>
            <a:pPr lvl="1"/>
            <a:r>
              <a:rPr lang="en-GB" sz="2000" dirty="0"/>
              <a:t>Selection of platforms, foundries and timelines for fabrication</a:t>
            </a:r>
          </a:p>
          <a:p>
            <a:pPr lvl="1"/>
            <a:r>
              <a:rPr lang="en-GB" sz="2000" dirty="0"/>
              <a:t>Requirements from T7.2 and T7.3 that must be reflected in the PIC layouts</a:t>
            </a:r>
          </a:p>
          <a:p>
            <a:pPr lvl="1"/>
            <a:r>
              <a:rPr lang="en-GB" sz="2000" dirty="0"/>
              <a:t>Alignment of PIC geometries with emerging interposer interface assumptions</a:t>
            </a:r>
          </a:p>
          <a:p>
            <a:pPr lvl="1"/>
            <a:r>
              <a:rPr lang="en-GB" sz="2000" i="1" u="sng" dirty="0"/>
              <a:t>ICFO will add any interposer-related uncertainties under their subtasks.</a:t>
            </a:r>
          </a:p>
          <a:p>
            <a:r>
              <a:rPr lang="en-GB" sz="2400" dirty="0"/>
              <a:t>What will realistically begin in 2026</a:t>
            </a:r>
          </a:p>
          <a:p>
            <a:pPr lvl="1"/>
            <a:r>
              <a:rPr lang="en-GB" sz="2000" dirty="0"/>
              <a:t>Coordination on reference PIC specifications with WP5 and ICFO</a:t>
            </a:r>
          </a:p>
          <a:p>
            <a:pPr lvl="1"/>
            <a:r>
              <a:rPr lang="en-GB" sz="2000" dirty="0"/>
              <a:t>Start of reference PIC design in Q1 2026</a:t>
            </a:r>
          </a:p>
          <a:p>
            <a:pPr lvl="1"/>
            <a:r>
              <a:rPr lang="en-GB" sz="2000" i="1" u="sng" dirty="0"/>
              <a:t>ICFO to include their early 2026 activities in the subtasks they define.</a:t>
            </a:r>
            <a:endParaRPr lang="en-IE" sz="2000" i="1" u="sng" dirty="0"/>
          </a:p>
        </p:txBody>
      </p:sp>
    </p:spTree>
    <p:extLst>
      <p:ext uri="{BB962C8B-B14F-4D97-AF65-F5344CB8AC3E}">
        <p14:creationId xmlns:p14="http://schemas.microsoft.com/office/powerpoint/2010/main" val="114904317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905FC3-BA29-F06D-B865-D91D8852A5B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233B5D8-95FA-3931-D18C-CE3F8DDF7DA5}"/>
              </a:ext>
            </a:extLst>
          </p:cNvPr>
          <p:cNvSpPr>
            <a:spLocks noGrp="1"/>
          </p:cNvSpPr>
          <p:nvPr>
            <p:ph type="title"/>
          </p:nvPr>
        </p:nvSpPr>
        <p:spPr/>
        <p:txBody>
          <a:bodyPr/>
          <a:lstStyle/>
          <a:p>
            <a:r>
              <a:rPr lang="en-IE" dirty="0"/>
              <a:t>T7.5 – Packaging Materials</a:t>
            </a:r>
          </a:p>
        </p:txBody>
      </p:sp>
      <p:sp>
        <p:nvSpPr>
          <p:cNvPr id="3" name="Content Placeholder 2">
            <a:extLst>
              <a:ext uri="{FF2B5EF4-FFF2-40B4-BE49-F238E27FC236}">
                <a16:creationId xmlns:a16="http://schemas.microsoft.com/office/drawing/2014/main" id="{65AF8AC5-0D24-639B-7A9D-E42BDBE11224}"/>
              </a:ext>
            </a:extLst>
          </p:cNvPr>
          <p:cNvSpPr>
            <a:spLocks noGrp="1"/>
          </p:cNvSpPr>
          <p:nvPr>
            <p:ph sz="quarter" idx="10"/>
          </p:nvPr>
        </p:nvSpPr>
        <p:spPr>
          <a:xfrm>
            <a:off x="542924" y="1236737"/>
            <a:ext cx="11352665" cy="3244850"/>
          </a:xfrm>
        </p:spPr>
        <p:txBody>
          <a:bodyPr/>
          <a:lstStyle/>
          <a:p>
            <a:r>
              <a:rPr lang="en-IE" sz="2400" dirty="0"/>
              <a:t>Lead: </a:t>
            </a:r>
            <a:r>
              <a:rPr lang="en-IE" sz="2400" b="0" dirty="0" err="1">
                <a:highlight>
                  <a:srgbClr val="FF00FF"/>
                </a:highlight>
              </a:rPr>
              <a:t>UVigo</a:t>
            </a:r>
            <a:endParaRPr lang="en-IE" sz="2400" b="0" dirty="0">
              <a:highlight>
                <a:srgbClr val="FF00FF"/>
              </a:highlight>
            </a:endParaRPr>
          </a:p>
          <a:p>
            <a:r>
              <a:rPr lang="en-IE" sz="2400" dirty="0"/>
              <a:t>Partners: </a:t>
            </a:r>
            <a:r>
              <a:rPr lang="en-IE" sz="2400" b="0" dirty="0"/>
              <a:t>TNI, ICFO</a:t>
            </a:r>
          </a:p>
          <a:p>
            <a:r>
              <a:rPr lang="en-IE" sz="2400" dirty="0"/>
              <a:t>Task scope</a:t>
            </a:r>
          </a:p>
          <a:p>
            <a:pPr lvl="1"/>
            <a:r>
              <a:rPr lang="en-GB" sz="2000" dirty="0">
                <a:highlight>
                  <a:srgbClr val="FFFF00"/>
                </a:highlight>
              </a:rPr>
              <a:t>TBC</a:t>
            </a:r>
          </a:p>
          <a:p>
            <a:r>
              <a:rPr lang="en-GB" sz="2400" dirty="0"/>
              <a:t>Proposed subtasks</a:t>
            </a:r>
          </a:p>
          <a:p>
            <a:pPr lvl="1"/>
            <a:r>
              <a:rPr lang="en-GB" sz="2000" dirty="0"/>
              <a:t>T7.5.1 </a:t>
            </a:r>
            <a:r>
              <a:rPr lang="en-GB" sz="2000" dirty="0">
                <a:highlight>
                  <a:srgbClr val="FFFF00"/>
                </a:highlight>
              </a:rPr>
              <a:t>TBC</a:t>
            </a:r>
          </a:p>
          <a:p>
            <a:pPr lvl="1"/>
            <a:r>
              <a:rPr lang="en-GB" sz="2000" dirty="0"/>
              <a:t>T7.5.2 </a:t>
            </a:r>
            <a:r>
              <a:rPr lang="en-GB" sz="2000" dirty="0">
                <a:highlight>
                  <a:srgbClr val="FFFF00"/>
                </a:highlight>
              </a:rPr>
              <a:t>TBC</a:t>
            </a:r>
            <a:r>
              <a:rPr lang="en-GB" sz="2000" dirty="0"/>
              <a:t> </a:t>
            </a:r>
          </a:p>
          <a:p>
            <a:pPr lvl="1"/>
            <a:r>
              <a:rPr lang="en-GB" sz="2000" dirty="0"/>
              <a:t>T7.5.3 </a:t>
            </a:r>
            <a:r>
              <a:rPr lang="en-GB" sz="2000" dirty="0">
                <a:highlight>
                  <a:srgbClr val="FFFF00"/>
                </a:highlight>
              </a:rPr>
              <a:t>TBC</a:t>
            </a:r>
            <a:r>
              <a:rPr lang="en-GB" sz="2000" dirty="0"/>
              <a:t> </a:t>
            </a:r>
          </a:p>
          <a:p>
            <a:pPr lvl="1"/>
            <a:r>
              <a:rPr lang="en-GB" sz="2000" dirty="0"/>
              <a:t>T7.5.4 </a:t>
            </a:r>
            <a:r>
              <a:rPr lang="en-GB" sz="2000" dirty="0">
                <a:highlight>
                  <a:srgbClr val="FFFF00"/>
                </a:highlight>
              </a:rPr>
              <a:t>TBC</a:t>
            </a:r>
            <a:r>
              <a:rPr lang="en-GB" sz="2000" dirty="0"/>
              <a:t> </a:t>
            </a:r>
          </a:p>
          <a:p>
            <a:pPr lvl="1"/>
            <a:r>
              <a:rPr lang="en-GB" sz="2000" dirty="0"/>
              <a:t>T7.5.5 </a:t>
            </a:r>
            <a:r>
              <a:rPr lang="en-GB" sz="2000" dirty="0">
                <a:highlight>
                  <a:srgbClr val="FFFF00"/>
                </a:highlight>
              </a:rPr>
              <a:t>TBC</a:t>
            </a:r>
            <a:endParaRPr lang="en-IE" sz="2000" dirty="0">
              <a:highlight>
                <a:srgbClr val="FFFF00"/>
              </a:highlight>
            </a:endParaRPr>
          </a:p>
        </p:txBody>
      </p:sp>
    </p:spTree>
    <p:extLst>
      <p:ext uri="{BB962C8B-B14F-4D97-AF65-F5344CB8AC3E}">
        <p14:creationId xmlns:p14="http://schemas.microsoft.com/office/powerpoint/2010/main" val="165493168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AB33C2-B0A3-93AB-D827-4738AA22EF4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3B51107-4425-71D5-788B-306C75D9582B}"/>
              </a:ext>
            </a:extLst>
          </p:cNvPr>
          <p:cNvSpPr>
            <a:spLocks noGrp="1"/>
          </p:cNvSpPr>
          <p:nvPr>
            <p:ph type="title"/>
          </p:nvPr>
        </p:nvSpPr>
        <p:spPr/>
        <p:txBody>
          <a:bodyPr/>
          <a:lstStyle/>
          <a:p>
            <a:r>
              <a:rPr lang="en-IE" dirty="0"/>
              <a:t>T7.5 – Packaging Materials</a:t>
            </a:r>
          </a:p>
        </p:txBody>
      </p:sp>
      <p:sp>
        <p:nvSpPr>
          <p:cNvPr id="3" name="Content Placeholder 2">
            <a:extLst>
              <a:ext uri="{FF2B5EF4-FFF2-40B4-BE49-F238E27FC236}">
                <a16:creationId xmlns:a16="http://schemas.microsoft.com/office/drawing/2014/main" id="{AC56BF75-9345-4827-8512-93B6C07BC0A3}"/>
              </a:ext>
            </a:extLst>
          </p:cNvPr>
          <p:cNvSpPr>
            <a:spLocks noGrp="1"/>
          </p:cNvSpPr>
          <p:nvPr>
            <p:ph sz="quarter" idx="10"/>
          </p:nvPr>
        </p:nvSpPr>
        <p:spPr>
          <a:xfrm>
            <a:off x="542924" y="1236737"/>
            <a:ext cx="11352665" cy="3244850"/>
          </a:xfrm>
        </p:spPr>
        <p:txBody>
          <a:bodyPr/>
          <a:lstStyle/>
          <a:p>
            <a:r>
              <a:rPr lang="en-GB" sz="2400" dirty="0"/>
              <a:t>Dependencies</a:t>
            </a:r>
          </a:p>
          <a:p>
            <a:pPr lvl="1"/>
            <a:r>
              <a:rPr lang="en-GB" sz="2000" dirty="0">
                <a:highlight>
                  <a:srgbClr val="FFFF00"/>
                </a:highlight>
              </a:rPr>
              <a:t>TBC</a:t>
            </a:r>
          </a:p>
          <a:p>
            <a:r>
              <a:rPr lang="en-GB" sz="2400" dirty="0"/>
              <a:t>Key uncertainties or open questions</a:t>
            </a:r>
          </a:p>
          <a:p>
            <a:pPr lvl="1"/>
            <a:r>
              <a:rPr lang="en-GB" sz="2000" dirty="0">
                <a:highlight>
                  <a:srgbClr val="FFFF00"/>
                </a:highlight>
              </a:rPr>
              <a:t>TBC</a:t>
            </a:r>
          </a:p>
          <a:p>
            <a:r>
              <a:rPr lang="en-GB" sz="2400" dirty="0"/>
              <a:t>What will realistically begin in 2026</a:t>
            </a:r>
          </a:p>
          <a:p>
            <a:pPr lvl="1"/>
            <a:r>
              <a:rPr lang="en-GB" sz="2000" dirty="0">
                <a:highlight>
                  <a:srgbClr val="FFFF00"/>
                </a:highlight>
              </a:rPr>
              <a:t>TBC</a:t>
            </a:r>
          </a:p>
          <a:p>
            <a:endParaRPr lang="en-IE" sz="2000" dirty="0"/>
          </a:p>
        </p:txBody>
      </p:sp>
    </p:spTree>
    <p:extLst>
      <p:ext uri="{BB962C8B-B14F-4D97-AF65-F5344CB8AC3E}">
        <p14:creationId xmlns:p14="http://schemas.microsoft.com/office/powerpoint/2010/main" val="90655382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9A04B9-2A87-2535-5A40-DB1BDAA869C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203A1AE-1F50-B2D8-EA13-BAFBF0F2CD66}"/>
              </a:ext>
            </a:extLst>
          </p:cNvPr>
          <p:cNvSpPr>
            <a:spLocks noGrp="1"/>
          </p:cNvSpPr>
          <p:nvPr>
            <p:ph type="title"/>
          </p:nvPr>
        </p:nvSpPr>
        <p:spPr/>
        <p:txBody>
          <a:bodyPr/>
          <a:lstStyle/>
          <a:p>
            <a:r>
              <a:rPr lang="en-IE" dirty="0"/>
              <a:t>T7.6 – Packaging Design Rules &amp; ADKs</a:t>
            </a:r>
          </a:p>
        </p:txBody>
      </p:sp>
      <p:sp>
        <p:nvSpPr>
          <p:cNvPr id="3" name="Content Placeholder 2">
            <a:extLst>
              <a:ext uri="{FF2B5EF4-FFF2-40B4-BE49-F238E27FC236}">
                <a16:creationId xmlns:a16="http://schemas.microsoft.com/office/drawing/2014/main" id="{2EEE8A0C-8303-CA43-0418-E695B14EB9A0}"/>
              </a:ext>
            </a:extLst>
          </p:cNvPr>
          <p:cNvSpPr>
            <a:spLocks noGrp="1"/>
          </p:cNvSpPr>
          <p:nvPr>
            <p:ph sz="quarter" idx="10"/>
          </p:nvPr>
        </p:nvSpPr>
        <p:spPr>
          <a:xfrm>
            <a:off x="542924" y="1236737"/>
            <a:ext cx="11352665" cy="3244850"/>
          </a:xfrm>
        </p:spPr>
        <p:txBody>
          <a:bodyPr/>
          <a:lstStyle/>
          <a:p>
            <a:r>
              <a:rPr lang="en-IE" sz="2400" dirty="0"/>
              <a:t>Lead: </a:t>
            </a:r>
            <a:r>
              <a:rPr lang="en-IE" sz="2400" b="0" dirty="0">
                <a:highlight>
                  <a:srgbClr val="FF00FF"/>
                </a:highlight>
              </a:rPr>
              <a:t>TU/e</a:t>
            </a:r>
          </a:p>
          <a:p>
            <a:r>
              <a:rPr lang="en-IE" sz="2400" dirty="0"/>
              <a:t>Partners: </a:t>
            </a:r>
            <a:r>
              <a:rPr lang="en-IE" sz="2400" b="0" dirty="0"/>
              <a:t>TNI, ICFO, UC3M, UVIGO</a:t>
            </a:r>
          </a:p>
          <a:p>
            <a:r>
              <a:rPr lang="en-IE" sz="2400" dirty="0"/>
              <a:t>Task scope</a:t>
            </a:r>
          </a:p>
          <a:p>
            <a:pPr lvl="1"/>
            <a:r>
              <a:rPr lang="en-GB" sz="2000" dirty="0">
                <a:highlight>
                  <a:srgbClr val="FFFF00"/>
                </a:highlight>
              </a:rPr>
              <a:t>TBC</a:t>
            </a:r>
          </a:p>
          <a:p>
            <a:r>
              <a:rPr lang="en-GB" sz="2400" dirty="0"/>
              <a:t>Proposed subtasks</a:t>
            </a:r>
          </a:p>
          <a:p>
            <a:pPr lvl="1"/>
            <a:r>
              <a:rPr lang="en-GB" sz="2000" dirty="0"/>
              <a:t>T7.6.1 </a:t>
            </a:r>
            <a:r>
              <a:rPr lang="en-GB" sz="2000" dirty="0">
                <a:highlight>
                  <a:srgbClr val="FFFF00"/>
                </a:highlight>
              </a:rPr>
              <a:t>TBC</a:t>
            </a:r>
          </a:p>
          <a:p>
            <a:pPr lvl="1"/>
            <a:r>
              <a:rPr lang="en-GB" sz="2000" dirty="0"/>
              <a:t>T7.6.2 </a:t>
            </a:r>
            <a:r>
              <a:rPr lang="en-GB" sz="2000" dirty="0">
                <a:highlight>
                  <a:srgbClr val="FFFF00"/>
                </a:highlight>
              </a:rPr>
              <a:t>TBC</a:t>
            </a:r>
            <a:r>
              <a:rPr lang="en-GB" sz="2000" dirty="0"/>
              <a:t> </a:t>
            </a:r>
          </a:p>
          <a:p>
            <a:pPr lvl="1"/>
            <a:r>
              <a:rPr lang="en-GB" sz="2000" dirty="0"/>
              <a:t>T7.6.3 </a:t>
            </a:r>
            <a:r>
              <a:rPr lang="en-GB" sz="2000" dirty="0">
                <a:highlight>
                  <a:srgbClr val="FFFF00"/>
                </a:highlight>
              </a:rPr>
              <a:t>TBC</a:t>
            </a:r>
            <a:r>
              <a:rPr lang="en-GB" sz="2000" dirty="0"/>
              <a:t> </a:t>
            </a:r>
          </a:p>
          <a:p>
            <a:pPr lvl="1"/>
            <a:r>
              <a:rPr lang="en-GB" sz="2000" dirty="0"/>
              <a:t>T7.6.4 </a:t>
            </a:r>
            <a:r>
              <a:rPr lang="en-GB" sz="2000" dirty="0">
                <a:highlight>
                  <a:srgbClr val="FFFF00"/>
                </a:highlight>
              </a:rPr>
              <a:t>TBC</a:t>
            </a:r>
            <a:r>
              <a:rPr lang="en-GB" sz="2000" dirty="0"/>
              <a:t> </a:t>
            </a:r>
          </a:p>
          <a:p>
            <a:pPr lvl="1"/>
            <a:r>
              <a:rPr lang="en-GB" sz="2000" dirty="0"/>
              <a:t>T7.6.5 </a:t>
            </a:r>
            <a:r>
              <a:rPr lang="en-GB" sz="2000" dirty="0">
                <a:highlight>
                  <a:srgbClr val="FFFF00"/>
                </a:highlight>
              </a:rPr>
              <a:t>TBC</a:t>
            </a:r>
            <a:endParaRPr lang="en-IE" sz="2000" dirty="0">
              <a:highlight>
                <a:srgbClr val="FFFF00"/>
              </a:highlight>
            </a:endParaRPr>
          </a:p>
        </p:txBody>
      </p:sp>
    </p:spTree>
    <p:extLst>
      <p:ext uri="{BB962C8B-B14F-4D97-AF65-F5344CB8AC3E}">
        <p14:creationId xmlns:p14="http://schemas.microsoft.com/office/powerpoint/2010/main" val="170957788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C19D65-34D7-A54B-DFCE-7B24B56036E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72606B3-5B6C-2DA4-F543-98E627751CCB}"/>
              </a:ext>
            </a:extLst>
          </p:cNvPr>
          <p:cNvSpPr>
            <a:spLocks noGrp="1"/>
          </p:cNvSpPr>
          <p:nvPr>
            <p:ph type="title"/>
          </p:nvPr>
        </p:nvSpPr>
        <p:spPr/>
        <p:txBody>
          <a:bodyPr/>
          <a:lstStyle/>
          <a:p>
            <a:r>
              <a:rPr lang="en-IE" dirty="0"/>
              <a:t>T7.6 – Packaging Design Rules &amp; ADKs</a:t>
            </a:r>
          </a:p>
        </p:txBody>
      </p:sp>
      <p:sp>
        <p:nvSpPr>
          <p:cNvPr id="3" name="Content Placeholder 2">
            <a:extLst>
              <a:ext uri="{FF2B5EF4-FFF2-40B4-BE49-F238E27FC236}">
                <a16:creationId xmlns:a16="http://schemas.microsoft.com/office/drawing/2014/main" id="{AA792231-A472-359E-5D4B-D5DB5C04595B}"/>
              </a:ext>
            </a:extLst>
          </p:cNvPr>
          <p:cNvSpPr>
            <a:spLocks noGrp="1"/>
          </p:cNvSpPr>
          <p:nvPr>
            <p:ph sz="quarter" idx="10"/>
          </p:nvPr>
        </p:nvSpPr>
        <p:spPr>
          <a:xfrm>
            <a:off x="542924" y="1236737"/>
            <a:ext cx="11352665" cy="3244850"/>
          </a:xfrm>
        </p:spPr>
        <p:txBody>
          <a:bodyPr/>
          <a:lstStyle/>
          <a:p>
            <a:r>
              <a:rPr lang="en-GB" sz="2400" dirty="0"/>
              <a:t>Dependencies</a:t>
            </a:r>
          </a:p>
          <a:p>
            <a:pPr lvl="1"/>
            <a:r>
              <a:rPr lang="en-GB" sz="2000" dirty="0">
                <a:highlight>
                  <a:srgbClr val="FFFF00"/>
                </a:highlight>
              </a:rPr>
              <a:t>TBC</a:t>
            </a:r>
          </a:p>
          <a:p>
            <a:r>
              <a:rPr lang="en-GB" sz="2400" dirty="0"/>
              <a:t>Key uncertainties or open questions</a:t>
            </a:r>
          </a:p>
          <a:p>
            <a:pPr lvl="1"/>
            <a:r>
              <a:rPr lang="en-GB" sz="2000" dirty="0">
                <a:highlight>
                  <a:srgbClr val="FFFF00"/>
                </a:highlight>
              </a:rPr>
              <a:t>TBC</a:t>
            </a:r>
          </a:p>
          <a:p>
            <a:r>
              <a:rPr lang="en-GB" sz="2400" dirty="0"/>
              <a:t>What will realistically begin in 2026</a:t>
            </a:r>
          </a:p>
          <a:p>
            <a:pPr lvl="1"/>
            <a:r>
              <a:rPr lang="en-GB" sz="2000" dirty="0">
                <a:highlight>
                  <a:srgbClr val="FFFF00"/>
                </a:highlight>
              </a:rPr>
              <a:t>TBC</a:t>
            </a:r>
          </a:p>
          <a:p>
            <a:pPr lvl="1"/>
            <a:r>
              <a:rPr lang="en-GB" sz="2000" dirty="0">
                <a:highlight>
                  <a:srgbClr val="FF00FF"/>
                </a:highlight>
              </a:rPr>
              <a:t>Note: Task 7.6 does not start formally until M18</a:t>
            </a:r>
          </a:p>
          <a:p>
            <a:endParaRPr lang="en-IE" sz="2000" dirty="0"/>
          </a:p>
        </p:txBody>
      </p:sp>
    </p:spTree>
    <p:extLst>
      <p:ext uri="{BB962C8B-B14F-4D97-AF65-F5344CB8AC3E}">
        <p14:creationId xmlns:p14="http://schemas.microsoft.com/office/powerpoint/2010/main" val="33443869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930A91-E115-0B0C-0CEE-CB1F8E2A62B5}"/>
              </a:ext>
            </a:extLst>
          </p:cNvPr>
          <p:cNvSpPr>
            <a:spLocks noGrp="1"/>
          </p:cNvSpPr>
          <p:nvPr>
            <p:ph type="title"/>
          </p:nvPr>
        </p:nvSpPr>
        <p:spPr/>
        <p:txBody>
          <a:bodyPr/>
          <a:lstStyle/>
          <a:p>
            <a:r>
              <a:rPr lang="en-IE" dirty="0"/>
              <a:t>Description &amp; Objectives</a:t>
            </a:r>
          </a:p>
        </p:txBody>
      </p:sp>
      <p:sp>
        <p:nvSpPr>
          <p:cNvPr id="3" name="Content Placeholder 2">
            <a:extLst>
              <a:ext uri="{FF2B5EF4-FFF2-40B4-BE49-F238E27FC236}">
                <a16:creationId xmlns:a16="http://schemas.microsoft.com/office/drawing/2014/main" id="{4DACB394-4161-7ADC-9CCF-487748554811}"/>
              </a:ext>
            </a:extLst>
          </p:cNvPr>
          <p:cNvSpPr>
            <a:spLocks noGrp="1"/>
          </p:cNvSpPr>
          <p:nvPr>
            <p:ph sz="quarter" idx="10"/>
          </p:nvPr>
        </p:nvSpPr>
        <p:spPr>
          <a:xfrm>
            <a:off x="542924" y="1236737"/>
            <a:ext cx="11352665" cy="3244850"/>
          </a:xfrm>
        </p:spPr>
        <p:txBody>
          <a:bodyPr/>
          <a:lstStyle/>
          <a:p>
            <a:r>
              <a:rPr lang="en-GB" sz="2400" b="0" dirty="0"/>
              <a:t>Develop </a:t>
            </a:r>
            <a:r>
              <a:rPr lang="en-GB" sz="2400" dirty="0"/>
              <a:t>advanced package-level </a:t>
            </a:r>
            <a:r>
              <a:rPr lang="en-GB" sz="2400" b="0" dirty="0"/>
              <a:t>and </a:t>
            </a:r>
            <a:r>
              <a:rPr lang="en-GB" sz="2400" dirty="0"/>
              <a:t>wafer-level processes </a:t>
            </a:r>
            <a:r>
              <a:rPr lang="en-GB" sz="2400" b="0" dirty="0"/>
              <a:t>to overcome bottlenecks in PIC manufacturing.</a:t>
            </a:r>
          </a:p>
          <a:p>
            <a:r>
              <a:rPr lang="en-GB" sz="2400" b="0" dirty="0"/>
              <a:t>Create </a:t>
            </a:r>
            <a:r>
              <a:rPr lang="en-GB" sz="2400" dirty="0" err="1"/>
              <a:t>multiphysics</a:t>
            </a:r>
            <a:r>
              <a:rPr lang="en-GB" sz="2400" dirty="0"/>
              <a:t> simulation and design models </a:t>
            </a:r>
            <a:r>
              <a:rPr lang="en-GB" sz="2400" b="0" dirty="0"/>
              <a:t>(optical, electrical, thermal) validated with prototypes.</a:t>
            </a:r>
          </a:p>
          <a:p>
            <a:r>
              <a:rPr lang="en-GB" sz="2400" b="0" dirty="0"/>
              <a:t>Prepare </a:t>
            </a:r>
            <a:r>
              <a:rPr lang="en-GB" sz="2400" dirty="0"/>
              <a:t>materials</a:t>
            </a:r>
            <a:r>
              <a:rPr lang="en-GB" sz="2400" b="0" dirty="0"/>
              <a:t>, specialised tooling, and bonding/connector </a:t>
            </a:r>
            <a:r>
              <a:rPr lang="en-GB" sz="2400" dirty="0"/>
              <a:t>processes</a:t>
            </a:r>
            <a:r>
              <a:rPr lang="en-GB" sz="2400" b="0" dirty="0"/>
              <a:t> (non-epoxy, pluggable, 3D-printed, </a:t>
            </a:r>
            <a:r>
              <a:rPr lang="en-GB" sz="2400" dirty="0"/>
              <a:t>advanced polymers/ceramics</a:t>
            </a:r>
            <a:r>
              <a:rPr lang="en-GB" sz="2400" b="0" dirty="0"/>
              <a:t>).</a:t>
            </a:r>
          </a:p>
          <a:p>
            <a:r>
              <a:rPr lang="en-GB" sz="2400" b="0" dirty="0"/>
              <a:t>Introduce </a:t>
            </a:r>
            <a:r>
              <a:rPr lang="en-GB" sz="2400" dirty="0"/>
              <a:t>wafer-level co-packaging </a:t>
            </a:r>
            <a:r>
              <a:rPr lang="en-GB" sz="2400" b="0" dirty="0"/>
              <a:t>with </a:t>
            </a:r>
            <a:r>
              <a:rPr lang="en-GB" sz="2400" dirty="0"/>
              <a:t>electro-optical interposers </a:t>
            </a:r>
            <a:r>
              <a:rPr lang="en-GB" sz="2400" b="0" dirty="0"/>
              <a:t>and high-precision </a:t>
            </a:r>
            <a:r>
              <a:rPr lang="en-GB" sz="2400" dirty="0"/>
              <a:t>die-to-wafer flip-chip </a:t>
            </a:r>
            <a:r>
              <a:rPr lang="en-GB" sz="2400" b="0" dirty="0"/>
              <a:t>assembly.</a:t>
            </a:r>
          </a:p>
          <a:p>
            <a:r>
              <a:rPr lang="en-GB" sz="2400" b="0" dirty="0"/>
              <a:t>Fabricate </a:t>
            </a:r>
            <a:r>
              <a:rPr lang="en-GB" sz="2400" dirty="0"/>
              <a:t>reference PICs and EICs </a:t>
            </a:r>
            <a:r>
              <a:rPr lang="en-GB" sz="2400" b="0" dirty="0"/>
              <a:t>to validate processes and </a:t>
            </a:r>
            <a:r>
              <a:rPr lang="en-GB" sz="2400" dirty="0"/>
              <a:t>deliver packaged demonstrators</a:t>
            </a:r>
            <a:r>
              <a:rPr lang="en-GB" sz="2400" b="0" dirty="0"/>
              <a:t>.</a:t>
            </a:r>
          </a:p>
          <a:p>
            <a:r>
              <a:rPr lang="en-GB" sz="2400" b="0" dirty="0"/>
              <a:t>Collect </a:t>
            </a:r>
            <a:r>
              <a:rPr lang="en-GB" sz="2400" dirty="0"/>
              <a:t>packaging design rules </a:t>
            </a:r>
            <a:r>
              <a:rPr lang="en-GB" sz="2400" b="0" dirty="0"/>
              <a:t>and </a:t>
            </a:r>
            <a:r>
              <a:rPr lang="en-GB" sz="2400" dirty="0"/>
              <a:t>formalise into Assembly Design Kits </a:t>
            </a:r>
            <a:r>
              <a:rPr lang="en-GB" sz="2400" b="0" dirty="0"/>
              <a:t>(ADKs) for integration with design and test flows.</a:t>
            </a:r>
          </a:p>
          <a:p>
            <a:endParaRPr lang="en-IE" sz="2400" b="0" dirty="0">
              <a:highlight>
                <a:srgbClr val="FFFF00"/>
              </a:highlight>
            </a:endParaRPr>
          </a:p>
        </p:txBody>
      </p:sp>
    </p:spTree>
    <p:extLst>
      <p:ext uri="{BB962C8B-B14F-4D97-AF65-F5344CB8AC3E}">
        <p14:creationId xmlns:p14="http://schemas.microsoft.com/office/powerpoint/2010/main" val="18348188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5E297E-7004-91A4-F561-E9C2E121774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32B5333-0457-E51E-116D-7C366C81A2EA}"/>
              </a:ext>
            </a:extLst>
          </p:cNvPr>
          <p:cNvSpPr>
            <a:spLocks noGrp="1"/>
          </p:cNvSpPr>
          <p:nvPr>
            <p:ph type="title"/>
          </p:nvPr>
        </p:nvSpPr>
        <p:spPr/>
        <p:txBody>
          <a:bodyPr/>
          <a:lstStyle/>
          <a:p>
            <a:r>
              <a:rPr lang="en-IE" dirty="0"/>
              <a:t>Tasks</a:t>
            </a:r>
          </a:p>
        </p:txBody>
      </p:sp>
      <p:sp>
        <p:nvSpPr>
          <p:cNvPr id="3" name="Content Placeholder 2">
            <a:extLst>
              <a:ext uri="{FF2B5EF4-FFF2-40B4-BE49-F238E27FC236}">
                <a16:creationId xmlns:a16="http://schemas.microsoft.com/office/drawing/2014/main" id="{510015E2-B8B8-6EA2-6F4B-C3E9491147C8}"/>
              </a:ext>
            </a:extLst>
          </p:cNvPr>
          <p:cNvSpPr>
            <a:spLocks noGrp="1"/>
          </p:cNvSpPr>
          <p:nvPr>
            <p:ph sz="quarter" idx="10"/>
          </p:nvPr>
        </p:nvSpPr>
        <p:spPr>
          <a:xfrm>
            <a:off x="542924" y="1236737"/>
            <a:ext cx="11352665" cy="3244850"/>
          </a:xfrm>
        </p:spPr>
        <p:txBody>
          <a:bodyPr/>
          <a:lstStyle/>
          <a:p>
            <a:r>
              <a:rPr lang="en-IE" sz="2000" dirty="0"/>
              <a:t>T7.1 Package Simulation &amp; Design </a:t>
            </a:r>
            <a:r>
              <a:rPr lang="en-IE" sz="2000" b="0" dirty="0"/>
              <a:t>(</a:t>
            </a:r>
            <a:r>
              <a:rPr lang="en-IE" sz="2000" dirty="0"/>
              <a:t>IMDEA</a:t>
            </a:r>
            <a:r>
              <a:rPr lang="en-IE" sz="2000" b="0" dirty="0"/>
              <a:t>, TNI, ICFO, TU/e, M1–M54)</a:t>
            </a:r>
          </a:p>
          <a:p>
            <a:pPr lvl="1"/>
            <a:r>
              <a:rPr lang="en-IE" sz="1800" b="0" dirty="0"/>
              <a:t>Holistic </a:t>
            </a:r>
            <a:r>
              <a:rPr lang="en-IE" sz="1800" b="0" dirty="0" err="1"/>
              <a:t>multiphysics</a:t>
            </a:r>
            <a:r>
              <a:rPr lang="en-IE" sz="1800" b="0" dirty="0"/>
              <a:t> models (optical, electrical, thermo-mechanical), validated with prototypes.</a:t>
            </a:r>
          </a:p>
          <a:p>
            <a:r>
              <a:rPr lang="en-IE" sz="2000" dirty="0"/>
              <a:t>T7.2 Package-Level Processes </a:t>
            </a:r>
            <a:r>
              <a:rPr lang="en-IE" sz="2000" b="0" dirty="0"/>
              <a:t>(</a:t>
            </a:r>
            <a:r>
              <a:rPr lang="en-IE" sz="2000" dirty="0"/>
              <a:t>TNI</a:t>
            </a:r>
            <a:r>
              <a:rPr lang="en-IE" sz="2000" b="0" dirty="0"/>
              <a:t>, ICFO, UVIGO, UC3M, M1–M50)</a:t>
            </a:r>
          </a:p>
          <a:p>
            <a:pPr lvl="1"/>
            <a:r>
              <a:rPr lang="en-IE" sz="1800" b="0" dirty="0"/>
              <a:t>Non-epoxy bonding, pluggable optical connectors with microlens arrays, 3D-printed polymer packages.</a:t>
            </a:r>
          </a:p>
          <a:p>
            <a:r>
              <a:rPr lang="en-IE" sz="2000" dirty="0"/>
              <a:t>T7.3 Wafer-Level Processes </a:t>
            </a:r>
            <a:r>
              <a:rPr lang="en-IE" sz="2000" b="0" dirty="0"/>
              <a:t>(</a:t>
            </a:r>
            <a:r>
              <a:rPr lang="en-IE" sz="2000" dirty="0"/>
              <a:t>TNI</a:t>
            </a:r>
            <a:r>
              <a:rPr lang="en-IE" sz="2000" b="0" dirty="0"/>
              <a:t>, ICFO, UC3M, IMEC, M6–M60)</a:t>
            </a:r>
          </a:p>
          <a:p>
            <a:pPr lvl="1"/>
            <a:r>
              <a:rPr lang="en-IE" sz="1800" b="0" dirty="0"/>
              <a:t>Electro-optical interposer co-packaging, transfer printing, high-precision flip-chip (±1 µm), 2D pluggable optical connectors.</a:t>
            </a:r>
          </a:p>
          <a:p>
            <a:r>
              <a:rPr lang="en-IE" sz="2000" dirty="0"/>
              <a:t>T7.4 Electro-Optical Interposers </a:t>
            </a:r>
            <a:r>
              <a:rPr lang="en-IE" sz="2000" b="0" dirty="0"/>
              <a:t>&amp; Reference Chips (</a:t>
            </a:r>
            <a:r>
              <a:rPr lang="en-IE" sz="2000" dirty="0"/>
              <a:t>TNI</a:t>
            </a:r>
            <a:r>
              <a:rPr lang="en-IE" sz="2000" b="0" dirty="0"/>
              <a:t>, ICFO, UC3M, VTT, TU/e, M6–M54)</a:t>
            </a:r>
          </a:p>
          <a:p>
            <a:pPr lvl="1"/>
            <a:r>
              <a:rPr lang="en-IE" sz="1800" b="0" dirty="0"/>
              <a:t>Interposer development (glass/polymer, micro-optics integration), and fabrication of Si, SiN, InP reference PICs and EICs.</a:t>
            </a:r>
          </a:p>
          <a:p>
            <a:r>
              <a:rPr lang="en-IE" sz="2000" dirty="0"/>
              <a:t>T7.5 Packaging Materials </a:t>
            </a:r>
            <a:r>
              <a:rPr lang="en-IE" sz="2000" b="0" dirty="0"/>
              <a:t>(</a:t>
            </a:r>
            <a:r>
              <a:rPr lang="en-IE" sz="2000" dirty="0"/>
              <a:t>UVIGO</a:t>
            </a:r>
            <a:r>
              <a:rPr lang="en-IE" sz="2000" b="0" dirty="0"/>
              <a:t>, TNI, ICFO, M1–M48)</a:t>
            </a:r>
          </a:p>
          <a:p>
            <a:pPr lvl="1"/>
            <a:r>
              <a:rPr lang="en-IE" sz="1800" b="0" dirty="0"/>
              <a:t>Preparation of bonding/printing equipment, polymers (LCP, PEEK), ceramics (AlN, </a:t>
            </a:r>
            <a:r>
              <a:rPr lang="en-IE" sz="1800" b="0" dirty="0" err="1"/>
              <a:t>Al₂O</a:t>
            </a:r>
            <a:r>
              <a:rPr lang="en-IE" sz="1800" b="0" dirty="0"/>
              <a:t>₃), pluggable connectors, validation with reference chips.</a:t>
            </a:r>
          </a:p>
          <a:p>
            <a:r>
              <a:rPr lang="en-IE" sz="2000" dirty="0"/>
              <a:t>T7.6 Packaging Design Rules &amp; ADKs </a:t>
            </a:r>
            <a:r>
              <a:rPr lang="en-IE" sz="2000" b="0" dirty="0"/>
              <a:t>(</a:t>
            </a:r>
            <a:r>
              <a:rPr lang="en-IE" sz="2000" dirty="0"/>
              <a:t>TU/e</a:t>
            </a:r>
            <a:r>
              <a:rPr lang="en-IE" sz="2000" b="0" dirty="0"/>
              <a:t>, TNI, ICFO, UC3M, UVIGO, M18–M60)</a:t>
            </a:r>
          </a:p>
          <a:p>
            <a:pPr lvl="1"/>
            <a:r>
              <a:rPr lang="en-IE" sz="1800" b="0" dirty="0"/>
              <a:t>Collect rules from tasks, formalise into ADKs for package- and wafer-level processes, link to WP8.</a:t>
            </a:r>
          </a:p>
          <a:p>
            <a:endParaRPr lang="en-IE" sz="2000" b="0" dirty="0">
              <a:highlight>
                <a:srgbClr val="FFFF00"/>
              </a:highlight>
            </a:endParaRPr>
          </a:p>
          <a:p>
            <a:endParaRPr lang="en-IE" sz="2000" b="0" dirty="0">
              <a:highlight>
                <a:srgbClr val="FFFF00"/>
              </a:highlight>
            </a:endParaRPr>
          </a:p>
        </p:txBody>
      </p:sp>
    </p:spTree>
    <p:extLst>
      <p:ext uri="{BB962C8B-B14F-4D97-AF65-F5344CB8AC3E}">
        <p14:creationId xmlns:p14="http://schemas.microsoft.com/office/powerpoint/2010/main" val="36803273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6F8E13-D01E-3474-0420-971D41A45A4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3E04C03-DB68-B66E-49E0-C1F1510F28EF}"/>
              </a:ext>
            </a:extLst>
          </p:cNvPr>
          <p:cNvSpPr>
            <a:spLocks noGrp="1"/>
          </p:cNvSpPr>
          <p:nvPr>
            <p:ph type="title"/>
          </p:nvPr>
        </p:nvSpPr>
        <p:spPr/>
        <p:txBody>
          <a:bodyPr/>
          <a:lstStyle/>
          <a:p>
            <a:r>
              <a:rPr lang="en-IE" dirty="0"/>
              <a:t>Partner Roles (summary)</a:t>
            </a:r>
          </a:p>
        </p:txBody>
      </p:sp>
      <p:sp>
        <p:nvSpPr>
          <p:cNvPr id="3" name="Content Placeholder 2">
            <a:extLst>
              <a:ext uri="{FF2B5EF4-FFF2-40B4-BE49-F238E27FC236}">
                <a16:creationId xmlns:a16="http://schemas.microsoft.com/office/drawing/2014/main" id="{A9FBE3AF-5E75-3FD8-5703-AE6977C1D238}"/>
              </a:ext>
            </a:extLst>
          </p:cNvPr>
          <p:cNvSpPr>
            <a:spLocks noGrp="1"/>
          </p:cNvSpPr>
          <p:nvPr>
            <p:ph sz="quarter" idx="10"/>
          </p:nvPr>
        </p:nvSpPr>
        <p:spPr>
          <a:xfrm>
            <a:off x="542330" y="1236737"/>
            <a:ext cx="11352665" cy="3244850"/>
          </a:xfrm>
        </p:spPr>
        <p:txBody>
          <a:bodyPr/>
          <a:lstStyle/>
          <a:p>
            <a:r>
              <a:rPr lang="en-IE" sz="2400" dirty="0"/>
              <a:t>TNI (Lead): </a:t>
            </a:r>
            <a:r>
              <a:rPr lang="en-IE" sz="2400" b="0" dirty="0"/>
              <a:t>Overall responsibility; package/wafer-level processes; EIC reference chips; demonstrators; transfer to manufacturing.</a:t>
            </a:r>
          </a:p>
          <a:p>
            <a:r>
              <a:rPr lang="en-IE" sz="2400" dirty="0"/>
              <a:t>ICFO: </a:t>
            </a:r>
            <a:r>
              <a:rPr lang="en-IE" sz="2400" b="0" dirty="0"/>
              <a:t>Design &amp; development of electro-optical interposers, micro-optics; prototype validation.</a:t>
            </a:r>
          </a:p>
          <a:p>
            <a:r>
              <a:rPr lang="en-IE" sz="2400" dirty="0"/>
              <a:t>IMDEA</a:t>
            </a:r>
            <a:r>
              <a:rPr lang="en-IE" sz="2400" b="0" dirty="0"/>
              <a:t>: Multiphysics models, simulation optimisation, high-density RF interconnect design.</a:t>
            </a:r>
          </a:p>
          <a:p>
            <a:r>
              <a:rPr lang="en-IE" sz="2400" dirty="0"/>
              <a:t>TU/e</a:t>
            </a:r>
            <a:r>
              <a:rPr lang="en-IE" sz="2400" b="0" dirty="0"/>
              <a:t>: Collect design rules, formalise into ADKs, ensure simulation–design flow compatibility.</a:t>
            </a:r>
          </a:p>
          <a:p>
            <a:r>
              <a:rPr lang="en-IE" sz="2400" dirty="0"/>
              <a:t>VTT</a:t>
            </a:r>
            <a:r>
              <a:rPr lang="en-IE" sz="2400" b="0" dirty="0"/>
              <a:t>: Co-development of PIC reference chips (Si, SiN, InP).</a:t>
            </a:r>
          </a:p>
          <a:p>
            <a:r>
              <a:rPr lang="en-IE" sz="2400" dirty="0"/>
              <a:t>UVIGO</a:t>
            </a:r>
            <a:r>
              <a:rPr lang="en-IE" sz="2400" b="0" dirty="0"/>
              <a:t>: Novel packages via 3D printing and advanced materials (LCP, PEEK, ceramics).</a:t>
            </a:r>
          </a:p>
          <a:p>
            <a:r>
              <a:rPr lang="en-IE" sz="2400" dirty="0"/>
              <a:t>IMEC</a:t>
            </a:r>
            <a:r>
              <a:rPr lang="en-IE" sz="2400" b="0" dirty="0"/>
              <a:t>: High-precision die-to-wafer flip-chip processes in iSiPP300 platform.</a:t>
            </a:r>
          </a:p>
          <a:p>
            <a:r>
              <a:rPr lang="en-IE" sz="2400" dirty="0"/>
              <a:t>CSIC</a:t>
            </a:r>
            <a:r>
              <a:rPr lang="en-IE" sz="2400" b="0" dirty="0"/>
              <a:t>: Provision of SiN reference PICs, aligned with WP7 technical requirements.</a:t>
            </a:r>
          </a:p>
          <a:p>
            <a:endParaRPr lang="en-IE" sz="2400" b="0" dirty="0"/>
          </a:p>
          <a:p>
            <a:endParaRPr lang="en-IE" sz="2400" b="0" dirty="0"/>
          </a:p>
        </p:txBody>
      </p:sp>
    </p:spTree>
    <p:extLst>
      <p:ext uri="{BB962C8B-B14F-4D97-AF65-F5344CB8AC3E}">
        <p14:creationId xmlns:p14="http://schemas.microsoft.com/office/powerpoint/2010/main" val="15270451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826CF2-40C4-ABBA-B937-FC2E8D6AC5A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B9F1E2F-A516-DB46-928B-DCC9C3600DBB}"/>
              </a:ext>
            </a:extLst>
          </p:cNvPr>
          <p:cNvSpPr>
            <a:spLocks noGrp="1"/>
          </p:cNvSpPr>
          <p:nvPr>
            <p:ph type="title"/>
          </p:nvPr>
        </p:nvSpPr>
        <p:spPr/>
        <p:txBody>
          <a:bodyPr/>
          <a:lstStyle/>
          <a:p>
            <a:r>
              <a:rPr lang="en-IE" dirty="0"/>
              <a:t>T7.1 – Package Simulation &amp; Design</a:t>
            </a:r>
          </a:p>
        </p:txBody>
      </p:sp>
      <p:sp>
        <p:nvSpPr>
          <p:cNvPr id="3" name="Content Placeholder 2">
            <a:extLst>
              <a:ext uri="{FF2B5EF4-FFF2-40B4-BE49-F238E27FC236}">
                <a16:creationId xmlns:a16="http://schemas.microsoft.com/office/drawing/2014/main" id="{4D21B216-D82A-93DB-EF60-1A5F94353150}"/>
              </a:ext>
            </a:extLst>
          </p:cNvPr>
          <p:cNvSpPr>
            <a:spLocks noGrp="1"/>
          </p:cNvSpPr>
          <p:nvPr>
            <p:ph sz="quarter" idx="10"/>
          </p:nvPr>
        </p:nvSpPr>
        <p:spPr>
          <a:xfrm>
            <a:off x="542924" y="1236737"/>
            <a:ext cx="11352665" cy="3244850"/>
          </a:xfrm>
        </p:spPr>
        <p:txBody>
          <a:bodyPr/>
          <a:lstStyle/>
          <a:p>
            <a:r>
              <a:rPr lang="en-IE" sz="2400" dirty="0"/>
              <a:t>Lead: </a:t>
            </a:r>
            <a:r>
              <a:rPr lang="en-IE" sz="2400" b="0" dirty="0">
                <a:highlight>
                  <a:srgbClr val="FF00FF"/>
                </a:highlight>
              </a:rPr>
              <a:t>IMDEA</a:t>
            </a:r>
          </a:p>
          <a:p>
            <a:r>
              <a:rPr lang="en-IE" sz="2400" dirty="0"/>
              <a:t>Partners: </a:t>
            </a:r>
            <a:r>
              <a:rPr lang="en-IE" sz="2400" b="0" dirty="0"/>
              <a:t>TNI, ICFO, TU/e</a:t>
            </a:r>
          </a:p>
          <a:p>
            <a:r>
              <a:rPr lang="en-IE" sz="2400" dirty="0"/>
              <a:t>Task scope</a:t>
            </a:r>
          </a:p>
          <a:p>
            <a:pPr lvl="1"/>
            <a:r>
              <a:rPr lang="en-GB" sz="2000" dirty="0">
                <a:highlight>
                  <a:srgbClr val="FFFF00"/>
                </a:highlight>
              </a:rPr>
              <a:t>TBC</a:t>
            </a:r>
          </a:p>
          <a:p>
            <a:r>
              <a:rPr lang="en-GB" sz="2400" dirty="0"/>
              <a:t>Proposed subtasks</a:t>
            </a:r>
          </a:p>
          <a:p>
            <a:pPr lvl="1"/>
            <a:r>
              <a:rPr lang="en-GB" sz="2000" dirty="0"/>
              <a:t>T7.1.1 </a:t>
            </a:r>
            <a:r>
              <a:rPr lang="en-GB" sz="2000" dirty="0">
                <a:highlight>
                  <a:srgbClr val="FFFF00"/>
                </a:highlight>
              </a:rPr>
              <a:t>TBC</a:t>
            </a:r>
          </a:p>
          <a:p>
            <a:pPr lvl="1"/>
            <a:r>
              <a:rPr lang="en-GB" sz="2000" dirty="0"/>
              <a:t>T7.1.2 </a:t>
            </a:r>
            <a:r>
              <a:rPr lang="en-GB" sz="2000" dirty="0">
                <a:highlight>
                  <a:srgbClr val="FFFF00"/>
                </a:highlight>
              </a:rPr>
              <a:t>TBC</a:t>
            </a:r>
            <a:r>
              <a:rPr lang="en-GB" sz="2000" dirty="0"/>
              <a:t> </a:t>
            </a:r>
          </a:p>
          <a:p>
            <a:pPr lvl="1"/>
            <a:r>
              <a:rPr lang="en-GB" sz="2000" dirty="0"/>
              <a:t>T7.1.3 </a:t>
            </a:r>
            <a:r>
              <a:rPr lang="en-GB" sz="2000" dirty="0">
                <a:highlight>
                  <a:srgbClr val="FFFF00"/>
                </a:highlight>
              </a:rPr>
              <a:t>TBC</a:t>
            </a:r>
            <a:r>
              <a:rPr lang="en-GB" sz="2000" dirty="0"/>
              <a:t> </a:t>
            </a:r>
          </a:p>
          <a:p>
            <a:pPr lvl="1"/>
            <a:r>
              <a:rPr lang="en-GB" sz="2000" dirty="0"/>
              <a:t>T7.1.4 </a:t>
            </a:r>
            <a:r>
              <a:rPr lang="en-GB" sz="2000" dirty="0">
                <a:highlight>
                  <a:srgbClr val="FFFF00"/>
                </a:highlight>
              </a:rPr>
              <a:t>TBC</a:t>
            </a:r>
            <a:r>
              <a:rPr lang="en-GB" sz="2000" dirty="0"/>
              <a:t> </a:t>
            </a:r>
          </a:p>
          <a:p>
            <a:pPr lvl="1"/>
            <a:r>
              <a:rPr lang="en-GB" sz="2000" dirty="0"/>
              <a:t>T7.1.5 </a:t>
            </a:r>
            <a:r>
              <a:rPr lang="en-GB" sz="2000" dirty="0">
                <a:highlight>
                  <a:srgbClr val="FFFF00"/>
                </a:highlight>
              </a:rPr>
              <a:t>TBC</a:t>
            </a:r>
            <a:endParaRPr lang="en-IE" sz="2000" dirty="0">
              <a:highlight>
                <a:srgbClr val="FFFF00"/>
              </a:highlight>
            </a:endParaRPr>
          </a:p>
        </p:txBody>
      </p:sp>
    </p:spTree>
    <p:extLst>
      <p:ext uri="{BB962C8B-B14F-4D97-AF65-F5344CB8AC3E}">
        <p14:creationId xmlns:p14="http://schemas.microsoft.com/office/powerpoint/2010/main" val="23320520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DDEBC5-B003-9AED-2149-28AD2017B63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AE50E7D-6247-E2CB-199E-E68CFE4E3B48}"/>
              </a:ext>
            </a:extLst>
          </p:cNvPr>
          <p:cNvSpPr>
            <a:spLocks noGrp="1"/>
          </p:cNvSpPr>
          <p:nvPr>
            <p:ph type="title"/>
          </p:nvPr>
        </p:nvSpPr>
        <p:spPr/>
        <p:txBody>
          <a:bodyPr/>
          <a:lstStyle/>
          <a:p>
            <a:r>
              <a:rPr lang="en-IE" dirty="0"/>
              <a:t>T7.1 – Package Simulation &amp; Design</a:t>
            </a:r>
          </a:p>
        </p:txBody>
      </p:sp>
      <p:sp>
        <p:nvSpPr>
          <p:cNvPr id="3" name="Content Placeholder 2">
            <a:extLst>
              <a:ext uri="{FF2B5EF4-FFF2-40B4-BE49-F238E27FC236}">
                <a16:creationId xmlns:a16="http://schemas.microsoft.com/office/drawing/2014/main" id="{7DA12818-ECDF-C1FC-8858-7608FDCFDEB4}"/>
              </a:ext>
            </a:extLst>
          </p:cNvPr>
          <p:cNvSpPr>
            <a:spLocks noGrp="1"/>
          </p:cNvSpPr>
          <p:nvPr>
            <p:ph sz="quarter" idx="10"/>
          </p:nvPr>
        </p:nvSpPr>
        <p:spPr>
          <a:xfrm>
            <a:off x="542924" y="1236737"/>
            <a:ext cx="11352665" cy="3244850"/>
          </a:xfrm>
        </p:spPr>
        <p:txBody>
          <a:bodyPr/>
          <a:lstStyle/>
          <a:p>
            <a:r>
              <a:rPr lang="en-GB" sz="2400" dirty="0"/>
              <a:t>Dependencies</a:t>
            </a:r>
          </a:p>
          <a:p>
            <a:pPr lvl="1"/>
            <a:r>
              <a:rPr lang="en-GB" sz="2000" dirty="0">
                <a:highlight>
                  <a:srgbClr val="FFFF00"/>
                </a:highlight>
              </a:rPr>
              <a:t>TBC</a:t>
            </a:r>
          </a:p>
          <a:p>
            <a:r>
              <a:rPr lang="en-GB" sz="2400" dirty="0"/>
              <a:t>Key uncertainties or open questions</a:t>
            </a:r>
          </a:p>
          <a:p>
            <a:pPr lvl="1"/>
            <a:r>
              <a:rPr lang="en-GB" sz="2000" dirty="0">
                <a:highlight>
                  <a:srgbClr val="FFFF00"/>
                </a:highlight>
              </a:rPr>
              <a:t>TBC</a:t>
            </a:r>
          </a:p>
          <a:p>
            <a:r>
              <a:rPr lang="en-GB" sz="2400" dirty="0"/>
              <a:t>What will realistically begin in 2026</a:t>
            </a:r>
          </a:p>
          <a:p>
            <a:pPr lvl="1"/>
            <a:r>
              <a:rPr lang="en-GB" sz="2000" dirty="0">
                <a:highlight>
                  <a:srgbClr val="FFFF00"/>
                </a:highlight>
              </a:rPr>
              <a:t>TBC</a:t>
            </a:r>
          </a:p>
          <a:p>
            <a:endParaRPr lang="en-IE" sz="2000" dirty="0"/>
          </a:p>
        </p:txBody>
      </p:sp>
    </p:spTree>
    <p:extLst>
      <p:ext uri="{BB962C8B-B14F-4D97-AF65-F5344CB8AC3E}">
        <p14:creationId xmlns:p14="http://schemas.microsoft.com/office/powerpoint/2010/main" val="36059559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6D24B6-8454-546A-6CC8-4DA0DF174F0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3AFF477-9AF7-F561-E942-8E1C60D35405}"/>
              </a:ext>
            </a:extLst>
          </p:cNvPr>
          <p:cNvSpPr>
            <a:spLocks noGrp="1"/>
          </p:cNvSpPr>
          <p:nvPr>
            <p:ph type="title"/>
          </p:nvPr>
        </p:nvSpPr>
        <p:spPr/>
        <p:txBody>
          <a:bodyPr/>
          <a:lstStyle/>
          <a:p>
            <a:r>
              <a:rPr lang="en-IE" dirty="0"/>
              <a:t>T7.2 – Package-Level Processes </a:t>
            </a:r>
          </a:p>
        </p:txBody>
      </p:sp>
      <p:sp>
        <p:nvSpPr>
          <p:cNvPr id="3" name="Content Placeholder 2">
            <a:extLst>
              <a:ext uri="{FF2B5EF4-FFF2-40B4-BE49-F238E27FC236}">
                <a16:creationId xmlns:a16="http://schemas.microsoft.com/office/drawing/2014/main" id="{0FBC9D81-48BF-AF30-6D4F-1F85B64BF5A9}"/>
              </a:ext>
            </a:extLst>
          </p:cNvPr>
          <p:cNvSpPr>
            <a:spLocks noGrp="1"/>
          </p:cNvSpPr>
          <p:nvPr>
            <p:ph sz="quarter" idx="10"/>
          </p:nvPr>
        </p:nvSpPr>
        <p:spPr>
          <a:xfrm>
            <a:off x="542924" y="1236737"/>
            <a:ext cx="11352665" cy="3244850"/>
          </a:xfrm>
        </p:spPr>
        <p:txBody>
          <a:bodyPr/>
          <a:lstStyle/>
          <a:p>
            <a:r>
              <a:rPr lang="en-IE" sz="2400" dirty="0"/>
              <a:t>Lead: </a:t>
            </a:r>
            <a:r>
              <a:rPr lang="en-IE" sz="2400" b="0" dirty="0"/>
              <a:t>Tyndall</a:t>
            </a:r>
          </a:p>
          <a:p>
            <a:r>
              <a:rPr lang="en-IE" sz="2400" dirty="0"/>
              <a:t>Partners: </a:t>
            </a:r>
            <a:r>
              <a:rPr lang="en-IE" sz="2400" b="0" dirty="0"/>
              <a:t>ICFO, </a:t>
            </a:r>
            <a:r>
              <a:rPr lang="en-IE" sz="2400" b="0" dirty="0" err="1"/>
              <a:t>UVigo</a:t>
            </a:r>
            <a:r>
              <a:rPr lang="en-IE" sz="2400" b="0" dirty="0"/>
              <a:t>, IMDEA</a:t>
            </a:r>
          </a:p>
          <a:p>
            <a:r>
              <a:rPr lang="en-IE" sz="2400" dirty="0"/>
              <a:t>Task scope</a:t>
            </a:r>
          </a:p>
          <a:p>
            <a:pPr lvl="1"/>
            <a:r>
              <a:rPr lang="en-GB" sz="2000" dirty="0"/>
              <a:t>T7.2 covers the development of package-level processes for photonic and electro-optical assemblies, including bonding approaches, micro-optical alignment and early package structures. As the work progresses, these processes will be exercised using components delivered through T7.4 to establish repeatable bonding, alignment and assembly workflows.</a:t>
            </a:r>
          </a:p>
          <a:p>
            <a:r>
              <a:rPr lang="en-GB" sz="2400" dirty="0"/>
              <a:t>Proposed subtasks</a:t>
            </a:r>
          </a:p>
          <a:p>
            <a:pPr lvl="1"/>
            <a:r>
              <a:rPr lang="en-GB" sz="2000" dirty="0"/>
              <a:t>T7.2.1 Equipment planning and capability definition</a:t>
            </a:r>
          </a:p>
          <a:p>
            <a:pPr lvl="1"/>
            <a:r>
              <a:rPr lang="en-GB" sz="2000" dirty="0"/>
              <a:t>T7.2.2 Early process concept development</a:t>
            </a:r>
          </a:p>
          <a:p>
            <a:pPr lvl="1"/>
            <a:r>
              <a:rPr lang="en-GB" sz="2000" dirty="0"/>
              <a:t>T7.2.3 Bonding methods (epoxy and non-epoxy)</a:t>
            </a:r>
          </a:p>
          <a:p>
            <a:pPr lvl="1"/>
            <a:r>
              <a:rPr lang="en-GB" sz="2000" dirty="0"/>
              <a:t>T7.2.4 Throughput and reliability considerations</a:t>
            </a:r>
          </a:p>
          <a:p>
            <a:pPr lvl="1"/>
            <a:r>
              <a:rPr lang="en-GB" sz="2000" dirty="0"/>
              <a:t>T7.2.5 Package prototype development (later phase)</a:t>
            </a:r>
          </a:p>
          <a:p>
            <a:pPr lvl="1"/>
            <a:endParaRPr lang="en-IE" sz="2000" dirty="0"/>
          </a:p>
        </p:txBody>
      </p:sp>
    </p:spTree>
    <p:extLst>
      <p:ext uri="{BB962C8B-B14F-4D97-AF65-F5344CB8AC3E}">
        <p14:creationId xmlns:p14="http://schemas.microsoft.com/office/powerpoint/2010/main" val="30871103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EE930A-6ACB-014A-5CDA-DD727185050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8B4949B-977E-FBC4-7A1A-ABD5DCA638CB}"/>
              </a:ext>
            </a:extLst>
          </p:cNvPr>
          <p:cNvSpPr>
            <a:spLocks noGrp="1"/>
          </p:cNvSpPr>
          <p:nvPr>
            <p:ph type="title"/>
          </p:nvPr>
        </p:nvSpPr>
        <p:spPr/>
        <p:txBody>
          <a:bodyPr/>
          <a:lstStyle/>
          <a:p>
            <a:r>
              <a:rPr lang="en-IE" dirty="0"/>
              <a:t>T7.2 – Package-Level Processes </a:t>
            </a:r>
          </a:p>
        </p:txBody>
      </p:sp>
      <p:sp>
        <p:nvSpPr>
          <p:cNvPr id="3" name="Content Placeholder 2">
            <a:extLst>
              <a:ext uri="{FF2B5EF4-FFF2-40B4-BE49-F238E27FC236}">
                <a16:creationId xmlns:a16="http://schemas.microsoft.com/office/drawing/2014/main" id="{C67FC7A9-9998-BDD5-2BA3-A66ADACED3EB}"/>
              </a:ext>
            </a:extLst>
          </p:cNvPr>
          <p:cNvSpPr>
            <a:spLocks noGrp="1"/>
          </p:cNvSpPr>
          <p:nvPr>
            <p:ph sz="quarter" idx="10"/>
          </p:nvPr>
        </p:nvSpPr>
        <p:spPr>
          <a:xfrm>
            <a:off x="542924" y="1236737"/>
            <a:ext cx="11352665" cy="3244850"/>
          </a:xfrm>
        </p:spPr>
        <p:txBody>
          <a:bodyPr/>
          <a:lstStyle/>
          <a:p>
            <a:r>
              <a:rPr lang="en-GB" sz="2400" dirty="0"/>
              <a:t>Dependencies</a:t>
            </a:r>
          </a:p>
          <a:p>
            <a:pPr lvl="1"/>
            <a:r>
              <a:rPr lang="en-GB" sz="2000" dirty="0"/>
              <a:t>Depends on: components from T7.4, input from T7.1 and T7.5</a:t>
            </a:r>
          </a:p>
          <a:p>
            <a:pPr lvl="1"/>
            <a:r>
              <a:rPr lang="en-GB" sz="2000" dirty="0"/>
              <a:t>Provides to: T7.3, T7.6 and WP10</a:t>
            </a:r>
          </a:p>
          <a:p>
            <a:r>
              <a:rPr lang="en-GB" sz="2400" dirty="0"/>
              <a:t>Key uncertainties or open questions</a:t>
            </a:r>
          </a:p>
          <a:p>
            <a:pPr lvl="1"/>
            <a:r>
              <a:rPr lang="en-GB" sz="2000" dirty="0"/>
              <a:t>Equipment configuration and installation timing</a:t>
            </a:r>
          </a:p>
          <a:p>
            <a:pPr lvl="1"/>
            <a:r>
              <a:rPr lang="en-GB" sz="2000" dirty="0"/>
              <a:t>Alignment and bonding requirements</a:t>
            </a:r>
          </a:p>
          <a:p>
            <a:pPr lvl="1"/>
            <a:r>
              <a:rPr lang="en-GB" sz="2000" dirty="0"/>
              <a:t>Constraints arising from interposer concepts</a:t>
            </a:r>
          </a:p>
          <a:p>
            <a:pPr lvl="1"/>
            <a:r>
              <a:rPr lang="en-GB" sz="2000" dirty="0"/>
              <a:t>Requirements for components that will support early development</a:t>
            </a:r>
          </a:p>
          <a:p>
            <a:r>
              <a:rPr lang="en-GB" sz="2400" dirty="0"/>
              <a:t>What will realistically begin in 2026</a:t>
            </a:r>
          </a:p>
          <a:p>
            <a:pPr lvl="1"/>
            <a:r>
              <a:rPr lang="en-GB" sz="2000" dirty="0"/>
              <a:t>Refining process flow concepts</a:t>
            </a:r>
          </a:p>
          <a:p>
            <a:pPr lvl="1"/>
            <a:r>
              <a:rPr lang="en-GB" sz="2000" dirty="0"/>
              <a:t>Developing bonding/alignment requirements</a:t>
            </a:r>
          </a:p>
          <a:p>
            <a:pPr lvl="1"/>
            <a:r>
              <a:rPr lang="en-GB" sz="2000" dirty="0"/>
              <a:t>Coordination with ICFO and WP5 on required component specifications</a:t>
            </a:r>
          </a:p>
          <a:p>
            <a:pPr lvl="1"/>
            <a:r>
              <a:rPr lang="en-GB" sz="2000" dirty="0"/>
              <a:t>Preparing for equipment installation and later process trials</a:t>
            </a:r>
            <a:endParaRPr lang="en-IE" sz="2000" dirty="0"/>
          </a:p>
          <a:p>
            <a:endParaRPr lang="en-IE" sz="2000" dirty="0"/>
          </a:p>
        </p:txBody>
      </p:sp>
    </p:spTree>
    <p:extLst>
      <p:ext uri="{BB962C8B-B14F-4D97-AF65-F5344CB8AC3E}">
        <p14:creationId xmlns:p14="http://schemas.microsoft.com/office/powerpoint/2010/main" val="31046603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5CAF1E-9027-19F5-AA3B-12578DEB6F09}"/>
              </a:ext>
            </a:extLst>
          </p:cNvPr>
          <p:cNvSpPr>
            <a:spLocks noGrp="1"/>
          </p:cNvSpPr>
          <p:nvPr>
            <p:ph type="title"/>
          </p:nvPr>
        </p:nvSpPr>
        <p:spPr/>
        <p:txBody>
          <a:bodyPr/>
          <a:lstStyle/>
          <a:p>
            <a:r>
              <a:rPr lang="en-IE" dirty="0"/>
              <a:t>T7.3 – Wafer-Level Processes</a:t>
            </a:r>
          </a:p>
        </p:txBody>
      </p:sp>
      <p:sp>
        <p:nvSpPr>
          <p:cNvPr id="3" name="Content Placeholder 2">
            <a:extLst>
              <a:ext uri="{FF2B5EF4-FFF2-40B4-BE49-F238E27FC236}">
                <a16:creationId xmlns:a16="http://schemas.microsoft.com/office/drawing/2014/main" id="{43C0118D-54A5-0F97-E992-932037D0BCEE}"/>
              </a:ext>
            </a:extLst>
          </p:cNvPr>
          <p:cNvSpPr>
            <a:spLocks noGrp="1"/>
          </p:cNvSpPr>
          <p:nvPr>
            <p:ph sz="quarter" idx="10"/>
          </p:nvPr>
        </p:nvSpPr>
        <p:spPr/>
        <p:txBody>
          <a:bodyPr/>
          <a:lstStyle/>
          <a:p>
            <a:r>
              <a:rPr lang="en-IE" sz="2400" dirty="0"/>
              <a:t>Lead: </a:t>
            </a:r>
            <a:r>
              <a:rPr lang="en-IE" sz="2400" b="0" dirty="0"/>
              <a:t>Tyndall</a:t>
            </a:r>
          </a:p>
          <a:p>
            <a:r>
              <a:rPr lang="en-IE" sz="2400" dirty="0"/>
              <a:t>Partners: </a:t>
            </a:r>
            <a:r>
              <a:rPr lang="en-IE" sz="2400" b="0" dirty="0"/>
              <a:t>ICFO, IMEC, IMDEA</a:t>
            </a:r>
          </a:p>
          <a:p>
            <a:r>
              <a:rPr lang="en-IE" sz="2400" dirty="0"/>
              <a:t>Task scope</a:t>
            </a:r>
          </a:p>
          <a:p>
            <a:pPr lvl="1"/>
            <a:r>
              <a:rPr lang="en-GB" sz="2000" dirty="0"/>
              <a:t>T7.3 develops the wafer-level processes needed to assemble photonic and electronic dies onto electro-optical interposers. This includes defining alignment and bonding conditions for both electrical and optical assembly. Early work focuses on outlining design and process assumptions that will later be exercised using components supplied through T7.4.</a:t>
            </a:r>
          </a:p>
          <a:p>
            <a:r>
              <a:rPr lang="en-IE" sz="2400" dirty="0"/>
              <a:t>Proposed subtasks</a:t>
            </a:r>
          </a:p>
          <a:p>
            <a:pPr lvl="1"/>
            <a:r>
              <a:rPr lang="en-IE" sz="2000" dirty="0"/>
              <a:t>T7.3.1 Wafer-level integration and process design</a:t>
            </a:r>
          </a:p>
          <a:p>
            <a:pPr lvl="1"/>
            <a:r>
              <a:rPr lang="en-IE" sz="2000" dirty="0"/>
              <a:t>T7.3.2 Wafer-level process architecture</a:t>
            </a:r>
          </a:p>
          <a:p>
            <a:pPr lvl="1"/>
            <a:r>
              <a:rPr lang="en-IE" sz="2000" dirty="0"/>
              <a:t>T7.3.3 Alignment and bonding requirements</a:t>
            </a:r>
          </a:p>
          <a:p>
            <a:pPr lvl="1"/>
            <a:r>
              <a:rPr lang="en-IE" sz="2000" dirty="0"/>
              <a:t>T7.3.4 Interposer integration concept</a:t>
            </a:r>
          </a:p>
          <a:p>
            <a:pPr lvl="1"/>
            <a:r>
              <a:rPr lang="en-IE" sz="2000" dirty="0"/>
              <a:t>T7.3.5 Wafer-level validation and prototype planning</a:t>
            </a:r>
          </a:p>
        </p:txBody>
      </p:sp>
    </p:spTree>
    <p:extLst>
      <p:ext uri="{BB962C8B-B14F-4D97-AF65-F5344CB8AC3E}">
        <p14:creationId xmlns:p14="http://schemas.microsoft.com/office/powerpoint/2010/main" val="192665948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IXEUROPE_Nov 2024_VH_AH" id="{D34B805F-F4C9-3742-8E55-31D6B1DC475D}" vid="{284CB593-1392-6B43-A818-A67965EFEE5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36f54627-80f7-4173-89c8-70c5f3082a0e" xsi:nil="true"/>
    <lcf76f155ced4ddcb4097134ff3c332f xmlns="b7d07021-0ea6-4240-9b31-dd579c0fd625">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42814B0755DE8A4EB4B4D76C60DF53EC" ma:contentTypeVersion="11" ma:contentTypeDescription="Create a new document." ma:contentTypeScope="" ma:versionID="83531dd96e74a93926be8ce7c3e188f6">
  <xsd:schema xmlns:xsd="http://www.w3.org/2001/XMLSchema" xmlns:xs="http://www.w3.org/2001/XMLSchema" xmlns:p="http://schemas.microsoft.com/office/2006/metadata/properties" xmlns:ns2="b7d07021-0ea6-4240-9b31-dd579c0fd625" xmlns:ns3="36f54627-80f7-4173-89c8-70c5f3082a0e" targetNamespace="http://schemas.microsoft.com/office/2006/metadata/properties" ma:root="true" ma:fieldsID="082905e039a3ef9d61e19250a634f9ce" ns2:_="" ns3:_="">
    <xsd:import namespace="b7d07021-0ea6-4240-9b31-dd579c0fd625"/>
    <xsd:import namespace="36f54627-80f7-4173-89c8-70c5f3082a0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7d07021-0ea6-4240-9b31-dd579c0fd62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lcf76f155ced4ddcb4097134ff3c332f" ma:index="16" nillable="true" ma:taxonomy="true" ma:internalName="lcf76f155ced4ddcb4097134ff3c332f" ma:taxonomyFieldName="MediaServiceImageTags" ma:displayName="Image Tags" ma:readOnly="false" ma:fieldId="{5cf76f15-5ced-4ddc-b409-7134ff3c332f}" ma:taxonomyMulti="true" ma:sspId="d1904d0a-61a1-4684-a764-9f6075688487" ma:termSetId="09814cd3-568e-fe90-9814-8d621ff8fb84" ma:anchorId="fba54fb3-c3e1-fe81-a776-ca4b69148c4d" ma:open="true" ma:isKeyword="false">
      <xsd:complexType>
        <xsd:sequence>
          <xsd:element ref="pc:Terms" minOccurs="0" maxOccurs="1"/>
        </xsd:sequence>
      </xsd:complexType>
    </xsd:element>
    <xsd:element name="MediaServiceOCR" ma:index="18"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36f54627-80f7-4173-89c8-70c5f3082a0e" elementFormDefault="qualified">
    <xsd:import namespace="http://schemas.microsoft.com/office/2006/documentManagement/types"/>
    <xsd:import namespace="http://schemas.microsoft.com/office/infopath/2007/PartnerControls"/>
    <xsd:element name="TaxCatchAll" ma:index="17" nillable="true" ma:displayName="Taxonomy Catch All Column" ma:hidden="true" ma:list="{a7d1ae71-3f4f-436d-b3ab-d5dec21ae572}" ma:internalName="TaxCatchAll" ma:showField="CatchAllData" ma:web="36f54627-80f7-4173-89c8-70c5f3082a0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B78EC141-459B-411C-9436-1D0762F4942C}">
  <ds:schemaRefs>
    <ds:schemaRef ds:uri="http://schemas.microsoft.com/office/2006/documentManagement/types"/>
    <ds:schemaRef ds:uri="http://www.w3.org/XML/1998/namespace"/>
    <ds:schemaRef ds:uri="http://purl.org/dc/terms/"/>
    <ds:schemaRef ds:uri="http://purl.org/dc/dcmitype/"/>
    <ds:schemaRef ds:uri="http://purl.org/dc/elements/1.1/"/>
    <ds:schemaRef ds:uri="804c0755-fe45-4614-a502-c050c79e32b6"/>
    <ds:schemaRef ds:uri="http://schemas.microsoft.com/office/infopath/2007/PartnerControls"/>
    <ds:schemaRef ds:uri="http://schemas.openxmlformats.org/package/2006/metadata/core-properties"/>
    <ds:schemaRef ds:uri="http://schemas.microsoft.com/office/2006/metadata/properties"/>
    <ds:schemaRef ds:uri="36f54627-80f7-4173-89c8-70c5f3082a0e"/>
    <ds:schemaRef ds:uri="b7d07021-0ea6-4240-9b31-dd579c0fd625"/>
  </ds:schemaRefs>
</ds:datastoreItem>
</file>

<file path=customXml/itemProps2.xml><?xml version="1.0" encoding="utf-8"?>
<ds:datastoreItem xmlns:ds="http://schemas.openxmlformats.org/officeDocument/2006/customXml" ds:itemID="{279206EC-F492-442B-BF1A-E4FFB428F079}">
  <ds:schemaRefs>
    <ds:schemaRef ds:uri="http://schemas.microsoft.com/sharepoint/v3/contenttype/forms"/>
  </ds:schemaRefs>
</ds:datastoreItem>
</file>

<file path=customXml/itemProps3.xml><?xml version="1.0" encoding="utf-8"?>
<ds:datastoreItem xmlns:ds="http://schemas.openxmlformats.org/officeDocument/2006/customXml" ds:itemID="{BC94F431-9E8E-4F01-A3FC-251A4547749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7d07021-0ea6-4240-9b31-dd579c0fd625"/>
    <ds:schemaRef ds:uri="36f54627-80f7-4173-89c8-70c5f3082a0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11147</TotalTime>
  <Words>1281</Words>
  <Application>Microsoft Office PowerPoint</Application>
  <PresentationFormat>Widescreen</PresentationFormat>
  <Paragraphs>166</Paragraphs>
  <Slides>16</Slides>
  <Notes>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16</vt:i4>
      </vt:variant>
    </vt:vector>
  </HeadingPairs>
  <TitlesOfParts>
    <vt:vector size="24" baseType="lpstr">
      <vt:lpstr>Aptos</vt:lpstr>
      <vt:lpstr>Arial</vt:lpstr>
      <vt:lpstr>Calibri</vt:lpstr>
      <vt:lpstr>Calibri Light</vt:lpstr>
      <vt:lpstr>Courier New</vt:lpstr>
      <vt:lpstr>Eurostile</vt:lpstr>
      <vt:lpstr>Wingdings</vt:lpstr>
      <vt:lpstr>Office Theme</vt:lpstr>
      <vt:lpstr>PowerPoint Presentation</vt:lpstr>
      <vt:lpstr>Description &amp; Objectives</vt:lpstr>
      <vt:lpstr>Tasks</vt:lpstr>
      <vt:lpstr>Partner Roles (summary)</vt:lpstr>
      <vt:lpstr>T7.1 – Package Simulation &amp; Design</vt:lpstr>
      <vt:lpstr>T7.1 – Package Simulation &amp; Design</vt:lpstr>
      <vt:lpstr>T7.2 – Package-Level Processes </vt:lpstr>
      <vt:lpstr>T7.2 – Package-Level Processes </vt:lpstr>
      <vt:lpstr>T7.3 – Wafer-Level Processes</vt:lpstr>
      <vt:lpstr>T7.3 – Wafer-Level Processes</vt:lpstr>
      <vt:lpstr>T7.4 – Electro-Optical Interposers &amp; PICs</vt:lpstr>
      <vt:lpstr>T7.4 – Electro-Optical Interposers &amp; PICs</vt:lpstr>
      <vt:lpstr>T7.5 – Packaging Materials</vt:lpstr>
      <vt:lpstr>T7.5 – Packaging Materials</vt:lpstr>
      <vt:lpstr>T7.6 – Packaging Design Rules &amp; ADKs</vt:lpstr>
      <vt:lpstr>T7.6 – Packaging Design Rules &amp; ADKs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Rofiana</dc:creator>
  <cp:lastModifiedBy>Padraic Morrissey</cp:lastModifiedBy>
  <cp:revision>257</cp:revision>
  <cp:lastPrinted>2025-01-14T09:17:11Z</cp:lastPrinted>
  <dcterms:created xsi:type="dcterms:W3CDTF">2019-07-11T04:27:09Z</dcterms:created>
  <dcterms:modified xsi:type="dcterms:W3CDTF">2025-12-09T16:59:54Z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62b9f0e9-202b-4570-819e-057a08236007_Enabled">
    <vt:lpwstr>true</vt:lpwstr>
  </property>
  <property fmtid="{D5CDD505-2E9C-101B-9397-08002B2CF9AE}" pid="3" name="MSIP_Label_62b9f0e9-202b-4570-819e-057a08236007_SetDate">
    <vt:lpwstr>2024-03-12T12:38:25Z</vt:lpwstr>
  </property>
  <property fmtid="{D5CDD505-2E9C-101B-9397-08002B2CF9AE}" pid="4" name="MSIP_Label_62b9f0e9-202b-4570-819e-057a08236007_Method">
    <vt:lpwstr>Privileged</vt:lpwstr>
  </property>
  <property fmtid="{D5CDD505-2E9C-101B-9397-08002B2CF9AE}" pid="5" name="MSIP_Label_62b9f0e9-202b-4570-819e-057a08236007_Name">
    <vt:lpwstr>Strictly Confidential – General - Unmarked</vt:lpwstr>
  </property>
  <property fmtid="{D5CDD505-2E9C-101B-9397-08002B2CF9AE}" pid="6" name="MSIP_Label_62b9f0e9-202b-4570-819e-057a08236007_SiteId">
    <vt:lpwstr>a72d5a72-25ee-40f0-9bd1-067cb5b770d4</vt:lpwstr>
  </property>
  <property fmtid="{D5CDD505-2E9C-101B-9397-08002B2CF9AE}" pid="7" name="MSIP_Label_62b9f0e9-202b-4570-819e-057a08236007_ActionId">
    <vt:lpwstr>b21edeb1-50e8-4e65-9e5d-92e34be7ad2e</vt:lpwstr>
  </property>
  <property fmtid="{D5CDD505-2E9C-101B-9397-08002B2CF9AE}" pid="8" name="MSIP_Label_62b9f0e9-202b-4570-819e-057a08236007_ContentBits">
    <vt:lpwstr>0</vt:lpwstr>
  </property>
  <property fmtid="{D5CDD505-2E9C-101B-9397-08002B2CF9AE}" pid="9" name="ContentTypeId">
    <vt:lpwstr>0x01010042814B0755DE8A4EB4B4D76C60DF53EC</vt:lpwstr>
  </property>
  <property fmtid="{D5CDD505-2E9C-101B-9397-08002B2CF9AE}" pid="10" name="MediaServiceImageTags">
    <vt:lpwstr/>
  </property>
</Properties>
</file>