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146845795" r:id="rId5"/>
    <p:sldId id="2146845802" r:id="rId6"/>
    <p:sldId id="2146845917" r:id="rId7"/>
    <p:sldId id="2146845941" r:id="rId8"/>
    <p:sldId id="2146845978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A25"/>
    <a:srgbClr val="0B1E2B"/>
    <a:srgbClr val="232222"/>
    <a:srgbClr val="6F2B19"/>
    <a:srgbClr val="FFCD00"/>
    <a:srgbClr val="0CE8F7"/>
    <a:srgbClr val="1BC4B5"/>
    <a:srgbClr val="2BE1D6"/>
    <a:srgbClr val="FCED23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2"/>
    <p:restoredTop sz="94857"/>
  </p:normalViewPr>
  <p:slideViewPr>
    <p:cSldViewPr snapToGrid="0">
      <p:cViewPr varScale="1">
        <p:scale>
          <a:sx n="107" d="100"/>
          <a:sy n="107" d="100"/>
        </p:scale>
        <p:origin x="9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Aguarod Franco" userId="d9dbaf2f-f038-4446-a205-05fbd0ace6f9" providerId="ADAL" clId="{5BB0199F-B461-40BF-8DE4-4DD77D0B0CC0}"/>
    <pc:docChg chg="modSld">
      <pc:chgData name="Ana Aguarod Franco" userId="d9dbaf2f-f038-4446-a205-05fbd0ace6f9" providerId="ADAL" clId="{5BB0199F-B461-40BF-8DE4-4DD77D0B0CC0}" dt="2025-10-27T14:20:04.600" v="0" actId="20577"/>
      <pc:docMkLst>
        <pc:docMk/>
      </pc:docMkLst>
      <pc:sldChg chg="modSp mod">
        <pc:chgData name="Ana Aguarod Franco" userId="d9dbaf2f-f038-4446-a205-05fbd0ace6f9" providerId="ADAL" clId="{5BB0199F-B461-40BF-8DE4-4DD77D0B0CC0}" dt="2025-10-27T14:20:04.600" v="0" actId="20577"/>
        <pc:sldMkLst>
          <pc:docMk/>
          <pc:sldMk cId="0" sldId="2146845802"/>
        </pc:sldMkLst>
        <pc:spChg chg="mod">
          <ac:chgData name="Ana Aguarod Franco" userId="d9dbaf2f-f038-4446-a205-05fbd0ace6f9" providerId="ADAL" clId="{5BB0199F-B461-40BF-8DE4-4DD77D0B0CC0}" dt="2025-10-27T14:20:04.600" v="0" actId="20577"/>
          <ac:spMkLst>
            <pc:docMk/>
            <pc:sldMk cId="0" sldId="2146845802"/>
            <ac:spMk id="13" creationId="{84984F8A-85F4-8B93-2B95-8E76B8BF81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103D6D-FB2D-82D1-992B-0C3BDE959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9AAEA-73E0-CC0C-281A-DFF2873BE0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E35102-F972-B94F-BAE4-3146CD2E885D}" type="datetimeFigureOut">
              <a:rPr lang="en-US"/>
              <a:pPr>
                <a:defRPr/>
              </a:pPr>
              <a:t>10/27/2025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15B8C2B-BF21-3324-D51F-8CE8521E5C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8BBAD1-0D7E-705F-15AD-23AC6AC72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A44E2-BC63-721F-1776-0BFCB5F969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C3935-9EC9-CFD3-F4B5-DF1444CE2A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0FE985-7710-404A-A94C-B5F103C71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142991B3-B38D-C0AD-C630-B59152DC03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5A44079D-1611-4DDC-811F-F58835D341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436B05D7-E729-DAAA-90F5-1582CC62BE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D9AE39-756C-8D4E-BBB1-637EDB3EC24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E57FC8-D18E-83AA-6C64-F3A67BEA0103}"/>
              </a:ext>
            </a:extLst>
          </p:cNvPr>
          <p:cNvCxnSpPr>
            <a:cxnSpLocks/>
            <a:endCxn id="3078" idx="3"/>
          </p:cNvCxnSpPr>
          <p:nvPr userDrawn="1"/>
        </p:nvCxnSpPr>
        <p:spPr>
          <a:xfrm flipH="1">
            <a:off x="2986088" y="6607175"/>
            <a:ext cx="6970712" cy="635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311674C7-3E14-21F6-A785-63600032E0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4825" y="6453188"/>
            <a:ext cx="522288" cy="30797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>
                <a:solidFill>
                  <a:srgbClr val="44546A"/>
                </a:solidFill>
              </a:rPr>
              <a:t>0</a:t>
            </a:r>
            <a:fld id="{BB33F8BD-67B6-7A48-A4CE-7B7A27B86F75}" type="slidenum">
              <a:rPr lang="en-US" altLang="en-US" sz="1400" b="1" smtClean="0">
                <a:solidFill>
                  <a:srgbClr val="44546A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400" b="1">
              <a:solidFill>
                <a:srgbClr val="44546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BDE320-16B5-E184-3FB4-9AF6D605F543}"/>
              </a:ext>
            </a:extLst>
          </p:cNvPr>
          <p:cNvSpPr txBox="1"/>
          <p:nvPr userDrawn="1"/>
        </p:nvSpPr>
        <p:spPr>
          <a:xfrm>
            <a:off x="9745663" y="6477000"/>
            <a:ext cx="9223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>
                <a:solidFill>
                  <a:srgbClr val="B5C0CF"/>
                </a:solidFill>
                <a:latin typeface="+mn-lt"/>
              </a:rPr>
              <a:t>P A G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9823F-BE7B-4AFE-D6C5-71A433E318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13" y="6475413"/>
            <a:ext cx="29241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B5C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PIXEurope Proprietary – 11 Nov 2024</a:t>
            </a:r>
          </a:p>
        </p:txBody>
      </p:sp>
      <p:pic>
        <p:nvPicPr>
          <p:cNvPr id="7" name="Picture 45">
            <a:extLst>
              <a:ext uri="{FF2B5EF4-FFF2-40B4-BE49-F238E27FC236}">
                <a16:creationId xmlns:a16="http://schemas.microsoft.com/office/drawing/2014/main" id="{C7411CB0-7C43-9BA8-0303-BB7AAFB60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A2EC06-FB9E-F19F-17F0-04658ADC39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5">
            <a:extLst>
              <a:ext uri="{FF2B5EF4-FFF2-40B4-BE49-F238E27FC236}">
                <a16:creationId xmlns:a16="http://schemas.microsoft.com/office/drawing/2014/main" id="{313F0650-92B8-6E7A-F4CA-DD3D4045D7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5A6A19-D13B-E3AF-7FCA-D209B29EF7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00BFF8-19BA-8C74-3FCE-D8864DC58F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D4C1F8F5-4D9F-5D38-40E9-AE0ADB7F63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B06CCC-E046-E433-0EFA-F99B8AD994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3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bg>
      <p:bgPr>
        <a:gradFill rotWithShape="0">
          <a:gsLst>
            <a:gs pos="0">
              <a:srgbClr val="D2136B"/>
            </a:gs>
            <a:gs pos="61000">
              <a:srgbClr val="ED7D31"/>
            </a:gs>
            <a:gs pos="100000">
              <a:srgbClr val="FFC00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35DB76-19C9-B821-885C-FC93F8B3B2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bg2">
                  <a:lumMod val="90000"/>
                </a:schemeClr>
              </a:gs>
              <a:gs pos="100000">
                <a:schemeClr val="bg1"/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A49BAE8D-8F8F-FFD0-CCD6-0A000EDC51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8AA7AA-54BE-15F3-09E2-1CE396A51A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3718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04C388A-0CEE-7B0D-EFBC-A5A9CC16DE3D}"/>
              </a:ext>
            </a:extLst>
          </p:cNvPr>
          <p:cNvCxnSpPr>
            <a:cxnSpLocks/>
          </p:cNvCxnSpPr>
          <p:nvPr userDrawn="1"/>
        </p:nvCxnSpPr>
        <p:spPr>
          <a:xfrm flipH="1">
            <a:off x="2378075" y="6607175"/>
            <a:ext cx="7578725" cy="0"/>
          </a:xfrm>
          <a:prstGeom prst="line">
            <a:avLst/>
          </a:prstGeom>
          <a:ln>
            <a:solidFill>
              <a:srgbClr val="445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CCD9E324-679F-9BD6-62C2-741B185399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4825" y="6453188"/>
            <a:ext cx="522288" cy="307975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400" b="1">
                <a:solidFill>
                  <a:srgbClr val="44546A"/>
                </a:solidFill>
              </a:rPr>
              <a:t>0</a:t>
            </a:r>
            <a:fld id="{07D74AA8-8250-5140-9DB2-B1F0E6D514FD}" type="slidenum">
              <a:rPr lang="en-US" altLang="en-US" sz="1400" b="1" smtClean="0">
                <a:solidFill>
                  <a:srgbClr val="44546A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400" b="1">
              <a:solidFill>
                <a:srgbClr val="44546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BC888-A32E-72AF-ACC8-563F88174DA1}"/>
              </a:ext>
            </a:extLst>
          </p:cNvPr>
          <p:cNvSpPr txBox="1"/>
          <p:nvPr userDrawn="1"/>
        </p:nvSpPr>
        <p:spPr>
          <a:xfrm>
            <a:off x="9745663" y="6477000"/>
            <a:ext cx="9223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>
                <a:solidFill>
                  <a:srgbClr val="B5C0CF"/>
                </a:solidFill>
                <a:latin typeface="+mn-lt"/>
              </a:rPr>
              <a:t>P A G 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5003C-BCA4-79EA-A25B-B439B09D07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913" y="6475413"/>
            <a:ext cx="29241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B5C0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PIXEurope – April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9F25E-D3F9-46CF-EF17-32E9109C3B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48000">
                <a:schemeClr val="tx1">
                  <a:lumMod val="75000"/>
                  <a:lumOff val="25000"/>
                </a:schemeClr>
              </a:gs>
              <a:gs pos="100000">
                <a:schemeClr val="bg2">
                  <a:lumMod val="10000"/>
                </a:schemeClr>
              </a:gs>
              <a:gs pos="1000">
                <a:schemeClr val="bg2">
                  <a:lumMod val="2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7" name="Picture 45">
            <a:extLst>
              <a:ext uri="{FF2B5EF4-FFF2-40B4-BE49-F238E27FC236}">
                <a16:creationId xmlns:a16="http://schemas.microsoft.com/office/drawing/2014/main" id="{C6D1D972-A2A7-D17C-43D7-21BFD55D89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170A87-ACD8-8CD3-A87E-27691E08E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38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6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CC2467-1D2D-6C57-09A6-F74DD24343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836" y="0"/>
            <a:ext cx="12192000" cy="872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3CDE04-B2C8-8D42-B115-96CFC9DDF617}"/>
              </a:ext>
            </a:extLst>
          </p:cNvPr>
          <p:cNvSpPr txBox="1"/>
          <p:nvPr userDrawn="1"/>
        </p:nvSpPr>
        <p:spPr>
          <a:xfrm>
            <a:off x="4463" y="6566227"/>
            <a:ext cx="582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B4DC6D-3845-054D-B670-BC88B6185FD2}" type="slidenum">
              <a:rPr lang="en-US" sz="105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urostile" panose="020B0504020202050204" pitchFamily="34" charset="77"/>
              </a:rPr>
              <a:t>‹#›</a:t>
            </a:fld>
            <a:endParaRPr lang="en-US" sz="1050" dirty="0">
              <a:solidFill>
                <a:schemeClr val="accent1">
                  <a:lumMod val="20000"/>
                  <a:lumOff val="80000"/>
                </a:schemeClr>
              </a:solidFill>
              <a:latin typeface="Eurostile" panose="020B0504020202050204" pitchFamily="34" charset="77"/>
            </a:endParaRPr>
          </a:p>
        </p:txBody>
      </p:sp>
      <p:pic>
        <p:nvPicPr>
          <p:cNvPr id="3" name="Picture 45">
            <a:extLst>
              <a:ext uri="{FF2B5EF4-FFF2-40B4-BE49-F238E27FC236}">
                <a16:creationId xmlns:a16="http://schemas.microsoft.com/office/drawing/2014/main" id="{5841A236-15D2-69B7-3532-727376A787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8F7AB-2DCD-B389-3D42-0EDAB10899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838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15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6886D-6012-C8D7-0560-C7D56688DD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30000"/>
                </a:schemeClr>
              </a:gs>
              <a:gs pos="0">
                <a:schemeClr val="bg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ES"/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AA69344B-A019-C01B-A066-FCD80B2FB8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AA336C-4AFC-C241-B622-1A3A156DC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90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15B101-4662-D04A-CB56-EE78E3C346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1034" y="0"/>
            <a:ext cx="3520966" cy="6858000"/>
          </a:xfrm>
          <a:prstGeom prst="rect">
            <a:avLst/>
          </a:prstGeom>
        </p:spPr>
      </p:pic>
      <p:pic>
        <p:nvPicPr>
          <p:cNvPr id="4" name="Picture 45">
            <a:extLst>
              <a:ext uri="{FF2B5EF4-FFF2-40B4-BE49-F238E27FC236}">
                <a16:creationId xmlns:a16="http://schemas.microsoft.com/office/drawing/2014/main" id="{432042E8-F016-98F5-5B18-D37E9313AF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6FC1CE-A798-99CF-6A65-985B71E75C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3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CDE04-B2C8-8D42-B115-96CFC9DDF617}"/>
              </a:ext>
            </a:extLst>
          </p:cNvPr>
          <p:cNvSpPr txBox="1"/>
          <p:nvPr userDrawn="1"/>
        </p:nvSpPr>
        <p:spPr>
          <a:xfrm>
            <a:off x="4463" y="6566227"/>
            <a:ext cx="582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B4DC6D-3845-054D-B670-BC88B6185FD2}" type="slidenum">
              <a:rPr lang="en-US" sz="105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urostile" panose="020B0504020202050204" pitchFamily="34" charset="77"/>
              </a:rPr>
              <a:t>‹#›</a:t>
            </a:fld>
            <a:endParaRPr lang="en-US" sz="1050" dirty="0">
              <a:solidFill>
                <a:schemeClr val="accent1">
                  <a:lumMod val="20000"/>
                  <a:lumOff val="80000"/>
                </a:schemeClr>
              </a:solidFill>
              <a:latin typeface="Eurostile" panose="020B0504020202050204" pitchFamily="34" charset="77"/>
            </a:endParaRPr>
          </a:p>
        </p:txBody>
      </p:sp>
      <p:pic>
        <p:nvPicPr>
          <p:cNvPr id="4" name="Picture 45">
            <a:extLst>
              <a:ext uri="{FF2B5EF4-FFF2-40B4-BE49-F238E27FC236}">
                <a16:creationId xmlns:a16="http://schemas.microsoft.com/office/drawing/2014/main" id="{2D4D6F10-BE32-F9D2-D254-60A40FAEB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3749" y="96837"/>
            <a:ext cx="394886" cy="27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F5D5A6-20A8-FA09-07D5-106694612F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64" y="96837"/>
            <a:ext cx="1277546" cy="27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7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157A06-4D72-1D0A-DCB6-2CA4FAC10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C2B14C2-B795-537F-0FB6-C4AF314A8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9EBB8-0F21-7704-26F1-C20AACADC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1F65D2-8256-3840-B111-75EB0318EF27}" type="datetimeFigureOut">
              <a:rPr lang="en-US" smtClean="0"/>
              <a:pPr>
                <a:defRPr/>
              </a:pPr>
              <a:t>10/27/2025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507DB-9B6B-B5C1-5B8B-739F38895F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C5DE2-AF7A-D528-246D-74F12DDD2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D15440-9D27-824B-A976-18A053D36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6" r:id="rId2"/>
    <p:sldLayoutId id="2147483777" r:id="rId3"/>
    <p:sldLayoutId id="2147483779" r:id="rId4"/>
    <p:sldLayoutId id="2147483780" r:id="rId5"/>
    <p:sldLayoutId id="2147483783" r:id="rId6"/>
    <p:sldLayoutId id="2147483790" r:id="rId7"/>
    <p:sldLayoutId id="2147483793" r:id="rId8"/>
    <p:sldLayoutId id="2147483796" r:id="rId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valerio.pruneri@icfo.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9">
            <a:extLst>
              <a:ext uri="{FF2B5EF4-FFF2-40B4-BE49-F238E27FC236}">
                <a16:creationId xmlns:a16="http://schemas.microsoft.com/office/drawing/2014/main" id="{D07090AF-D498-C6CC-7C7C-BA645059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77738" cy="693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5">
            <a:extLst>
              <a:ext uri="{FF2B5EF4-FFF2-40B4-BE49-F238E27FC236}">
                <a16:creationId xmlns:a16="http://schemas.microsoft.com/office/drawing/2014/main" id="{BBA1BC82-DE33-D1F1-D591-FA4929E60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4575" y="2179638"/>
            <a:ext cx="756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8437" name="TextBox 30">
            <a:extLst>
              <a:ext uri="{FF2B5EF4-FFF2-40B4-BE49-F238E27FC236}">
                <a16:creationId xmlns:a16="http://schemas.microsoft.com/office/drawing/2014/main" id="{07438209-8314-3858-6C57-728495A97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3480" y="5702191"/>
            <a:ext cx="379571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bg1">
                    <a:lumMod val="95000"/>
                  </a:schemeClr>
                </a:solidFill>
                <a:latin typeface="Eurostile" panose="020B0504020202050204" pitchFamily="34" charset="77"/>
                <a:cs typeface="Segoe UI Semibold" panose="020B0502040204020203" pitchFamily="34" charset="0"/>
              </a:rPr>
              <a:t>Steering Committee Meeting 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>
                    <a:lumMod val="95000"/>
                  </a:schemeClr>
                </a:solidFill>
                <a:latin typeface="Eurostile" panose="020B0504020202050204" pitchFamily="34" charset="77"/>
                <a:cs typeface="Segoe UI Semibold" panose="020B0502040204020203" pitchFamily="34" charset="0"/>
              </a:rPr>
              <a:t>27</a:t>
            </a:r>
            <a:r>
              <a:rPr lang="en-US" altLang="en-US" sz="2000" baseline="30000" dirty="0">
                <a:solidFill>
                  <a:schemeClr val="bg1">
                    <a:lumMod val="95000"/>
                  </a:schemeClr>
                </a:solidFill>
                <a:latin typeface="Eurostile" panose="020B0504020202050204" pitchFamily="34" charset="77"/>
                <a:cs typeface="Segoe UI Semibold" panose="020B0502040204020203" pitchFamily="34" charset="0"/>
              </a:rPr>
              <a:t>th</a:t>
            </a:r>
            <a:r>
              <a:rPr lang="en-US" altLang="en-US" sz="2000" dirty="0">
                <a:solidFill>
                  <a:schemeClr val="bg1">
                    <a:lumMod val="95000"/>
                  </a:schemeClr>
                </a:solidFill>
                <a:latin typeface="Eurostile" panose="020B0504020202050204" pitchFamily="34" charset="77"/>
                <a:cs typeface="Segoe UI Semibold" panose="020B0502040204020203" pitchFamily="34" charset="0"/>
              </a:rPr>
              <a:t> October, 2025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bg1">
                    <a:lumMod val="95000"/>
                  </a:schemeClr>
                </a:solidFill>
                <a:latin typeface="Eurostile" panose="020B0504020202050204" pitchFamily="34" charset="77"/>
                <a:cs typeface="Segoe UI Semibold" panose="020B0502040204020203" pitchFamily="34" charset="0"/>
              </a:rPr>
              <a:t>Online</a:t>
            </a:r>
            <a:endParaRPr lang="en-US" altLang="en-US" sz="1600" dirty="0">
              <a:solidFill>
                <a:schemeClr val="bg1">
                  <a:lumMod val="95000"/>
                </a:schemeClr>
              </a:solidFill>
              <a:latin typeface="Eurostile" panose="020B0504020202050204" pitchFamily="34" charset="77"/>
              <a:cs typeface="Segoe UI Semibold" panose="020B0502040204020203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>
                  <a:lumMod val="95000"/>
                </a:schemeClr>
              </a:solidFill>
              <a:latin typeface="Eurostile" panose="020B0504020202050204" pitchFamily="34" charset="77"/>
              <a:cs typeface="Segoe UI Semibold" panose="020B0502040204020203" pitchFamily="34" charset="0"/>
            </a:endParaRPr>
          </a:p>
        </p:txBody>
      </p:sp>
      <p:grpSp>
        <p:nvGrpSpPr>
          <p:cNvPr id="18438" name="Group 1">
            <a:extLst>
              <a:ext uri="{FF2B5EF4-FFF2-40B4-BE49-F238E27FC236}">
                <a16:creationId xmlns:a16="http://schemas.microsoft.com/office/drawing/2014/main" id="{03B2F661-281F-7588-D0FD-6CBF7064F695}"/>
              </a:ext>
            </a:extLst>
          </p:cNvPr>
          <p:cNvGrpSpPr>
            <a:grpSpLocks/>
          </p:cNvGrpSpPr>
          <p:nvPr/>
        </p:nvGrpSpPr>
        <p:grpSpPr bwMode="auto">
          <a:xfrm>
            <a:off x="8396288" y="-930275"/>
            <a:ext cx="3127375" cy="533400"/>
            <a:chOff x="590550" y="-1733550"/>
            <a:chExt cx="3127600" cy="533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63595C6-2309-F103-9A77-68CAFE175927}"/>
                </a:ext>
              </a:extLst>
            </p:cNvPr>
            <p:cNvSpPr/>
            <p:nvPr/>
          </p:nvSpPr>
          <p:spPr>
            <a:xfrm>
              <a:off x="1390708" y="-1733550"/>
              <a:ext cx="533438" cy="533400"/>
            </a:xfrm>
            <a:prstGeom prst="ellipse">
              <a:avLst/>
            </a:prstGeom>
            <a:solidFill>
              <a:srgbClr val="EC59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4353D38-8C43-5C90-F071-E221D0D9DDF4}"/>
                </a:ext>
              </a:extLst>
            </p:cNvPr>
            <p:cNvSpPr/>
            <p:nvPr/>
          </p:nvSpPr>
          <p:spPr>
            <a:xfrm>
              <a:off x="2287709" y="-1733550"/>
              <a:ext cx="533438" cy="533400"/>
            </a:xfrm>
            <a:prstGeom prst="ellipse">
              <a:avLst/>
            </a:prstGeom>
            <a:solidFill>
              <a:srgbClr val="4454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0C6F0CF-8C3F-B92E-4BFE-A1B593AF0662}"/>
                </a:ext>
              </a:extLst>
            </p:cNvPr>
            <p:cNvSpPr/>
            <p:nvPr/>
          </p:nvSpPr>
          <p:spPr>
            <a:xfrm>
              <a:off x="590550" y="-1733550"/>
              <a:ext cx="533438" cy="533400"/>
            </a:xfrm>
            <a:prstGeom prst="ellipse">
              <a:avLst/>
            </a:prstGeom>
            <a:solidFill>
              <a:srgbClr val="FEAC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0C133F-D296-2FA0-E709-E13E8AD32097}"/>
                </a:ext>
              </a:extLst>
            </p:cNvPr>
            <p:cNvSpPr/>
            <p:nvPr/>
          </p:nvSpPr>
          <p:spPr>
            <a:xfrm>
              <a:off x="3184712" y="-1733550"/>
              <a:ext cx="533438" cy="533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BDCA7E4-F36B-A4EA-E93B-E04B921557E3}"/>
              </a:ext>
            </a:extLst>
          </p:cNvPr>
          <p:cNvSpPr/>
          <p:nvPr/>
        </p:nvSpPr>
        <p:spPr>
          <a:xfrm>
            <a:off x="3759201" y="459067"/>
            <a:ext cx="8873066" cy="1920149"/>
          </a:xfrm>
          <a:prstGeom prst="roundRect">
            <a:avLst/>
          </a:prstGeom>
          <a:solidFill>
            <a:schemeClr val="bg1">
              <a:alpha val="90164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28">
            <a:extLst>
              <a:ext uri="{FF2B5EF4-FFF2-40B4-BE49-F238E27FC236}">
                <a16:creationId xmlns:a16="http://schemas.microsoft.com/office/drawing/2014/main" id="{43B29DD8-E82D-2510-80B3-D092CF948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6372" y="310912"/>
            <a:ext cx="89630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6600" b="1" dirty="0">
                <a:solidFill>
                  <a:schemeClr val="accent1">
                    <a:lumMod val="50000"/>
                  </a:schemeClr>
                </a:solidFill>
                <a:latin typeface="Eurostile" panose="020B0504020202050204" pitchFamily="34" charset="77"/>
                <a:cs typeface="Calibri" panose="020F0502020204030204" pitchFamily="34" charset="0"/>
              </a:rPr>
              <a:t>Advanced Photonic Integrated Circuits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EC2E0B-D27C-32F7-A1A4-CC65DBB45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7" y="5813151"/>
            <a:ext cx="4170556" cy="9017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9">
            <a:extLst>
              <a:ext uri="{FF2B5EF4-FFF2-40B4-BE49-F238E27FC236}">
                <a16:creationId xmlns:a16="http://schemas.microsoft.com/office/drawing/2014/main" id="{1AA33A9D-1F90-0B86-52FC-07AE7D9D3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21" y="132615"/>
            <a:ext cx="17443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n-US" sz="4000" b="1" dirty="0" err="1">
                <a:solidFill>
                  <a:srgbClr val="FCED23"/>
                </a:solidFill>
                <a:latin typeface="Eurostile" panose="020B0504020202050204" pitchFamily="34" charset="77"/>
              </a:rPr>
              <a:t>Outline</a:t>
            </a:r>
            <a:endParaRPr lang="en-IE" altLang="en-US" sz="2400" b="1" dirty="0">
              <a:solidFill>
                <a:schemeClr val="bg1"/>
              </a:solidFill>
              <a:latin typeface="Eurostile" panose="020B0504020202050204" pitchFamily="34" charset="77"/>
            </a:endParaRPr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3BE380CA-66ED-6066-DEF8-378FD2F19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963" y="2854325"/>
            <a:ext cx="385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Eurostile" panose="020B0504020202050204" pitchFamily="34" charset="77"/>
              </a:rPr>
              <a:t>Silicon Photonic Transceiver Module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Eurostile" panose="020B0504020202050204" pitchFamily="34" charset="77"/>
              </a:rPr>
              <a:t>for Data Centre</a:t>
            </a:r>
          </a:p>
        </p:txBody>
      </p:sp>
      <p:sp>
        <p:nvSpPr>
          <p:cNvPr id="27657" name="TextBox 18">
            <a:extLst>
              <a:ext uri="{FF2B5EF4-FFF2-40B4-BE49-F238E27FC236}">
                <a16:creationId xmlns:a16="http://schemas.microsoft.com/office/drawing/2014/main" id="{E4A20415-ADC6-048D-A607-BFDDBF3B5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3429000"/>
            <a:ext cx="3943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Eurostile" panose="020B0504020202050204" pitchFamily="34" charset="77"/>
              </a:rPr>
              <a:t>Quantum Random Number Generator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Eurostile" panose="020B0504020202050204" pitchFamily="34" charset="77"/>
              </a:rPr>
              <a:t>for Consumer Electronics</a:t>
            </a:r>
          </a:p>
        </p:txBody>
      </p:sp>
      <p:sp>
        <p:nvSpPr>
          <p:cNvPr id="27658" name="TextBox 19">
            <a:extLst>
              <a:ext uri="{FF2B5EF4-FFF2-40B4-BE49-F238E27FC236}">
                <a16:creationId xmlns:a16="http://schemas.microsoft.com/office/drawing/2014/main" id="{271F6399-2F25-EB4B-047A-03B63FAA0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473" y="954368"/>
            <a:ext cx="3807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Eurostile" panose="020B0504020202050204" pitchFamily="34" charset="77"/>
              </a:rPr>
              <a:t>Co-Packaged Photonic-FPGA Module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Eurostile" panose="020B0504020202050204" pitchFamily="34" charset="77"/>
              </a:rPr>
              <a:t>for Artificial Intelligence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64BF6-FFF6-5198-0F99-1262E77DCF78}"/>
              </a:ext>
            </a:extLst>
          </p:cNvPr>
          <p:cNvSpPr txBox="1"/>
          <p:nvPr/>
        </p:nvSpPr>
        <p:spPr>
          <a:xfrm>
            <a:off x="1117601" y="1339077"/>
            <a:ext cx="115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F5597"/>
                </a:solidFill>
                <a:latin typeface="Aptos" panose="020B0004020202020204" pitchFamily="34" charset="0"/>
              </a:rPr>
              <a:t>Agenda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984F8A-85F4-8B93-2B95-8E76B8BF81F5}"/>
              </a:ext>
            </a:extLst>
          </p:cNvPr>
          <p:cNvSpPr txBox="1"/>
          <p:nvPr/>
        </p:nvSpPr>
        <p:spPr>
          <a:xfrm>
            <a:off x="1638476" y="1985408"/>
            <a:ext cx="77188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/>
              </a:rPr>
              <a:t>Progress WPs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ptos" panose="020B000402020202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/>
              </a:rPr>
              <a:t>Open Access Form: Presentation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ptos" panose="020B000402020202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/>
              </a:rPr>
              <a:t>Biannual technical report due Dec 2025: Preparation and templates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ptos" panose="020B0004020202020204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/>
              </a:rPr>
              <a:t>In person SC meeting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Aptos" panose="020B00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704C5-EA9E-52B2-7D5C-43A0C2453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9">
            <a:extLst>
              <a:ext uri="{FF2B5EF4-FFF2-40B4-BE49-F238E27FC236}">
                <a16:creationId xmlns:a16="http://schemas.microsoft.com/office/drawing/2014/main" id="{A788377C-E200-4E6A-C975-40B3EED3F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21" y="132615"/>
            <a:ext cx="71224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CED23"/>
                </a:solidFill>
                <a:latin typeface="Eurostile" panose="020B0504020202050204" pitchFamily="34" charset="77"/>
              </a:rPr>
              <a:t>Biannual technical report due Dec 2025</a:t>
            </a:r>
            <a:endParaRPr lang="en-IE" altLang="en-US" sz="2400" b="1" dirty="0">
              <a:solidFill>
                <a:schemeClr val="bg1"/>
              </a:solidFill>
              <a:latin typeface="Eurostile" panose="020B0504020202050204" pitchFamily="34" charset="77"/>
            </a:endParaRPr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2DEE12BB-537B-C386-6AA0-A0536DC3A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3963" y="2854325"/>
            <a:ext cx="38555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Eurostile" panose="020B0504020202050204" pitchFamily="34" charset="77"/>
              </a:rPr>
              <a:t>Silicon Photonic Transceiver Module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Eurostile" panose="020B0504020202050204" pitchFamily="34" charset="77"/>
              </a:rPr>
              <a:t>for Data Centre</a:t>
            </a:r>
          </a:p>
        </p:txBody>
      </p:sp>
      <p:sp>
        <p:nvSpPr>
          <p:cNvPr id="27657" name="TextBox 18">
            <a:extLst>
              <a:ext uri="{FF2B5EF4-FFF2-40B4-BE49-F238E27FC236}">
                <a16:creationId xmlns:a16="http://schemas.microsoft.com/office/drawing/2014/main" id="{B8C1A12B-5EBF-0893-8001-69194730A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3429000"/>
            <a:ext cx="39437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Eurostile" panose="020B0504020202050204" pitchFamily="34" charset="77"/>
              </a:rPr>
              <a:t>Quantum Random Number Generator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Eurostile" panose="020B0504020202050204" pitchFamily="34" charset="77"/>
              </a:rPr>
              <a:t>for Consumer Electronics</a:t>
            </a:r>
          </a:p>
        </p:txBody>
      </p:sp>
      <p:sp>
        <p:nvSpPr>
          <p:cNvPr id="27658" name="TextBox 19">
            <a:extLst>
              <a:ext uri="{FF2B5EF4-FFF2-40B4-BE49-F238E27FC236}">
                <a16:creationId xmlns:a16="http://schemas.microsoft.com/office/drawing/2014/main" id="{AF2C0F84-DC59-0226-30E7-319952B6E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9473" y="954368"/>
            <a:ext cx="38074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Eurostile" panose="020B0504020202050204" pitchFamily="34" charset="77"/>
              </a:rPr>
              <a:t>Co-Packaged Photonic-FPGA Module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Eurostile" panose="020B0504020202050204" pitchFamily="34" charset="77"/>
              </a:rPr>
              <a:t>for Artificial Intelligence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74419-1EA0-7663-A5AA-72B19BA0A4DE}"/>
              </a:ext>
            </a:extLst>
          </p:cNvPr>
          <p:cNvSpPr txBox="1"/>
          <p:nvPr/>
        </p:nvSpPr>
        <p:spPr>
          <a:xfrm>
            <a:off x="1117601" y="1339077"/>
            <a:ext cx="79104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2F5597"/>
                </a:solidFill>
                <a:latin typeface="Aptos" panose="020B0004020202020204" pitchFamily="34" charset="0"/>
              </a:rPr>
              <a:t>Every six months, we have to do an internal technical report.</a:t>
            </a:r>
          </a:p>
          <a:p>
            <a:endParaRPr lang="en-US" sz="2400" b="1" dirty="0">
              <a:solidFill>
                <a:srgbClr val="2F5597"/>
              </a:solidFill>
              <a:latin typeface="Aptos" panose="020B0004020202020204" pitchFamily="34" charset="0"/>
            </a:endParaRPr>
          </a:p>
          <a:p>
            <a:r>
              <a:rPr lang="en-US" sz="2400" b="1" u="sng" dirty="0">
                <a:solidFill>
                  <a:srgbClr val="2F5597"/>
                </a:solidFill>
                <a:latin typeface="Aptos" panose="020B0004020202020204" pitchFamily="34" charset="0"/>
              </a:rPr>
              <a:t>WPs leaders </a:t>
            </a:r>
            <a:r>
              <a:rPr lang="en-US" sz="2400" b="1" dirty="0">
                <a:solidFill>
                  <a:srgbClr val="2F5597"/>
                </a:solidFill>
                <a:latin typeface="Aptos" panose="020B0004020202020204" pitchFamily="34" charset="0"/>
              </a:rPr>
              <a:t>are responsible for this task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4EDF7A-F95B-B2FA-1C5B-74315AFC1D29}"/>
              </a:ext>
            </a:extLst>
          </p:cNvPr>
          <p:cNvSpPr txBox="1"/>
          <p:nvPr/>
        </p:nvSpPr>
        <p:spPr>
          <a:xfrm>
            <a:off x="1622430" y="3263606"/>
            <a:ext cx="8184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71BC"/>
                </a:solidFill>
                <a:latin typeface="Aptos" panose="020B0004020202020204" pitchFamily="34" charset="0"/>
              </a:rPr>
              <a:t>In the next weeks </a:t>
            </a:r>
            <a:r>
              <a:rPr lang="en-US" dirty="0">
                <a:solidFill>
                  <a:srgbClr val="0171BC"/>
                </a:solidFill>
                <a:latin typeface="Aptos" panose="020B0004020202020204" pitchFamily="34" charset="0"/>
                <a:sym typeface="Wingdings" panose="05000000000000000000" pitchFamily="2" charset="2"/>
              </a:rPr>
              <a:t> ICFO will send a template with all the task we need to include in this report and the partners that participate on them.</a:t>
            </a:r>
          </a:p>
          <a:p>
            <a:endParaRPr lang="en-US" dirty="0">
              <a:solidFill>
                <a:srgbClr val="0171BC"/>
              </a:solidFill>
              <a:latin typeface="Aptos" panose="020B0004020202020204" pitchFamily="34" charset="0"/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0171BC"/>
                </a:solidFill>
                <a:latin typeface="Aptos" panose="020B0004020202020204" pitchFamily="34" charset="0"/>
                <a:sym typeface="Wingdings" panose="05000000000000000000" pitchFamily="2" charset="2"/>
              </a:rPr>
              <a:t>WPs leaders should collect the information of their WP. </a:t>
            </a:r>
          </a:p>
          <a:p>
            <a:endParaRPr lang="en-US" dirty="0">
              <a:solidFill>
                <a:srgbClr val="0171BC"/>
              </a:solidFill>
              <a:latin typeface="Aptos" panose="020B0004020202020204" pitchFamily="34" charset="0"/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0171BC"/>
                </a:solidFill>
                <a:latin typeface="Aptos" panose="020B0004020202020204" pitchFamily="34" charset="0"/>
                <a:sym typeface="Wingdings" panose="05000000000000000000" pitchFamily="2" charset="2"/>
              </a:rPr>
              <a:t>Approx. Deadline: </a:t>
            </a:r>
            <a:r>
              <a:rPr lang="en-US" b="1" dirty="0">
                <a:solidFill>
                  <a:srgbClr val="0171BC"/>
                </a:solidFill>
                <a:latin typeface="Aptos" panose="020B0004020202020204" pitchFamily="34" charset="0"/>
                <a:sym typeface="Wingdings" panose="05000000000000000000" pitchFamily="2" charset="2"/>
              </a:rPr>
              <a:t>mid December</a:t>
            </a:r>
            <a:endParaRPr lang="en-US" b="1" dirty="0">
              <a:solidFill>
                <a:srgbClr val="0171BC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0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78A0F-FBDF-3424-37CA-B4DECE25F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91D642-E777-1224-400B-477ED26DE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1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A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1B4ECA-2B37-B9D6-BEF2-E942ABC2B5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694" y="5802489"/>
            <a:ext cx="3699572" cy="7999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90458-AD69-AA6A-5161-1AD736116467}"/>
              </a:ext>
            </a:extLst>
          </p:cNvPr>
          <p:cNvSpPr txBox="1"/>
          <p:nvPr/>
        </p:nvSpPr>
        <p:spPr>
          <a:xfrm>
            <a:off x="628124" y="3429000"/>
            <a:ext cx="93923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The </a:t>
            </a:r>
            <a:r>
              <a:rPr lang="en-US" b="1" dirty="0">
                <a:solidFill>
                  <a:schemeClr val="bg1"/>
                </a:solidFill>
                <a:latin typeface="Aptos Light" panose="020B0004020202020204" pitchFamily="34" charset="0"/>
              </a:rPr>
              <a:t>Chips JU Pilot Line </a:t>
            </a:r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is funded jointly by the </a:t>
            </a:r>
            <a:r>
              <a:rPr lang="en-US" b="1" dirty="0">
                <a:solidFill>
                  <a:schemeClr val="bg1"/>
                </a:solidFill>
                <a:latin typeface="Aptos Light" panose="020B0004020202020204" pitchFamily="34" charset="0"/>
              </a:rPr>
              <a:t>Chips JU</a:t>
            </a:r>
            <a:r>
              <a:rPr lang="en-US" dirty="0">
                <a:solidFill>
                  <a:schemeClr val="bg1"/>
                </a:solidFill>
                <a:latin typeface="Aptos Light" panose="020B0004020202020204" pitchFamily="34" charset="0"/>
              </a:rPr>
              <a:t>, through the European Union’s Digital Europe program and Horizon Europe program, as well as by the Participating States: Spain, Ireland, The Netherlands, Finland, Germany, Portugal, Poland, Austria, Italy, France, United Kingdom. In particular, this contract has received funding under Grant Agreement No. 101213727 and No. 101213744, and is co-funded by Spain through the Ministry for Digital Transformation and Civil Service under reference CJU-010000-2025-0005, as part of the Recovery, Transformation and Resilience Plan (PRTR).</a:t>
            </a:r>
          </a:p>
        </p:txBody>
      </p:sp>
    </p:spTree>
    <p:extLst>
      <p:ext uri="{BB962C8B-B14F-4D97-AF65-F5344CB8AC3E}">
        <p14:creationId xmlns:p14="http://schemas.microsoft.com/office/powerpoint/2010/main" val="576376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XEUROPE_Nov 2024_VH_AH" id="{D34B805F-F4C9-3742-8E55-31D6B1DC475D}" vid="{284CB593-1392-6B43-A818-A67965EFEE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C6FC4BED136649842DD4ADC2008722" ma:contentTypeVersion="13" ma:contentTypeDescription="Create a new document." ma:contentTypeScope="" ma:versionID="58a0ffd2becea8f2e0fa25c58518ea18">
  <xsd:schema xmlns:xsd="http://www.w3.org/2001/XMLSchema" xmlns:xs="http://www.w3.org/2001/XMLSchema" xmlns:p="http://schemas.microsoft.com/office/2006/metadata/properties" xmlns:ns2="08acbbc4-e147-45b9-b3fe-d0ca980aa2bf" xmlns:ns3="e55d1d28-63a1-47d2-b183-8db8b631bd64" targetNamespace="http://schemas.microsoft.com/office/2006/metadata/properties" ma:root="true" ma:fieldsID="0161530709e0397f3575dfc9aac699fc" ns2:_="" ns3:_="">
    <xsd:import namespace="08acbbc4-e147-45b9-b3fe-d0ca980aa2bf"/>
    <xsd:import namespace="e55d1d28-63a1-47d2-b183-8db8b631bd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acbbc4-e147-45b9-b3fe-d0ca980aa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d1904d0a-61a1-4684-a764-9f60756884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d1d28-63a1-47d2-b183-8db8b631bd6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7b73781-474e-4842-9b95-b70071c59e57}" ma:internalName="TaxCatchAll" ma:showField="CatchAllData" ma:web="e55d1d28-63a1-47d2-b183-8db8b631bd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5d1d28-63a1-47d2-b183-8db8b631bd64" xsi:nil="true"/>
    <lcf76f155ced4ddcb4097134ff3c332f xmlns="08acbbc4-e147-45b9-b3fe-d0ca980aa2b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94FC76-8ACB-44AC-9781-B3C107D5D8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acbbc4-e147-45b9-b3fe-d0ca980aa2bf"/>
    <ds:schemaRef ds:uri="e55d1d28-63a1-47d2-b183-8db8b631bd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8EC141-459B-411C-9436-1D0762F4942C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purl.org/dc/elements/1.1/"/>
    <ds:schemaRef ds:uri="804c0755-fe45-4614-a502-c050c79e32b6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36f54627-80f7-4173-89c8-70c5f3082a0e"/>
    <ds:schemaRef ds:uri="b7d07021-0ea6-4240-9b31-dd579c0fd625"/>
    <ds:schemaRef ds:uri="e55d1d28-63a1-47d2-b183-8db8b631bd64"/>
    <ds:schemaRef ds:uri="08acbbc4-e147-45b9-b3fe-d0ca980aa2bf"/>
  </ds:schemaRefs>
</ds:datastoreItem>
</file>

<file path=customXml/itemProps3.xml><?xml version="1.0" encoding="utf-8"?>
<ds:datastoreItem xmlns:ds="http://schemas.openxmlformats.org/officeDocument/2006/customXml" ds:itemID="{279206EC-F492-442B-BF1A-E4FFB428F0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10857</TotalTime>
  <Words>254</Words>
  <Application>Microsoft Office PowerPoint</Application>
  <PresentationFormat>Widescreen</PresentationFormat>
  <Paragraphs>33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Light</vt:lpstr>
      <vt:lpstr>Arial</vt:lpstr>
      <vt:lpstr>Calibri</vt:lpstr>
      <vt:lpstr>Calibri Light</vt:lpstr>
      <vt:lpstr>Eurostile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Rofiana</dc:creator>
  <cp:lastModifiedBy>Ana Aguarod Franco</cp:lastModifiedBy>
  <cp:revision>282</cp:revision>
  <cp:lastPrinted>2025-01-14T09:17:11Z</cp:lastPrinted>
  <dcterms:created xsi:type="dcterms:W3CDTF">2019-07-11T04:27:09Z</dcterms:created>
  <dcterms:modified xsi:type="dcterms:W3CDTF">2025-10-27T14:20:06Z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2b9f0e9-202b-4570-819e-057a08236007_Enabled">
    <vt:lpwstr>true</vt:lpwstr>
  </property>
  <property fmtid="{D5CDD505-2E9C-101B-9397-08002B2CF9AE}" pid="3" name="MSIP_Label_62b9f0e9-202b-4570-819e-057a08236007_SetDate">
    <vt:lpwstr>2024-03-12T12:38:25Z</vt:lpwstr>
  </property>
  <property fmtid="{D5CDD505-2E9C-101B-9397-08002B2CF9AE}" pid="4" name="MSIP_Label_62b9f0e9-202b-4570-819e-057a08236007_Method">
    <vt:lpwstr>Privileged</vt:lpwstr>
  </property>
  <property fmtid="{D5CDD505-2E9C-101B-9397-08002B2CF9AE}" pid="5" name="MSIP_Label_62b9f0e9-202b-4570-819e-057a08236007_Name">
    <vt:lpwstr>Strictly Confidential – General - Unmarked</vt:lpwstr>
  </property>
  <property fmtid="{D5CDD505-2E9C-101B-9397-08002B2CF9AE}" pid="6" name="MSIP_Label_62b9f0e9-202b-4570-819e-057a08236007_SiteId">
    <vt:lpwstr>a72d5a72-25ee-40f0-9bd1-067cb5b770d4</vt:lpwstr>
  </property>
  <property fmtid="{D5CDD505-2E9C-101B-9397-08002B2CF9AE}" pid="7" name="MSIP_Label_62b9f0e9-202b-4570-819e-057a08236007_ActionId">
    <vt:lpwstr>b21edeb1-50e8-4e65-9e5d-92e34be7ad2e</vt:lpwstr>
  </property>
  <property fmtid="{D5CDD505-2E9C-101B-9397-08002B2CF9AE}" pid="8" name="MSIP_Label_62b9f0e9-202b-4570-819e-057a08236007_ContentBits">
    <vt:lpwstr>0</vt:lpwstr>
  </property>
  <property fmtid="{D5CDD505-2E9C-101B-9397-08002B2CF9AE}" pid="9" name="ContentTypeId">
    <vt:lpwstr>0x010100C4C6FC4BED136649842DD4ADC2008722</vt:lpwstr>
  </property>
  <property fmtid="{D5CDD505-2E9C-101B-9397-08002B2CF9AE}" pid="10" name="MediaServiceImageTags">
    <vt:lpwstr/>
  </property>
</Properties>
</file>