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6845795" r:id="rId5"/>
    <p:sldId id="2146845948" r:id="rId6"/>
    <p:sldId id="2146845949" r:id="rId7"/>
    <p:sldId id="2146845951" r:id="rId8"/>
    <p:sldId id="2146845950" r:id="rId9"/>
    <p:sldId id="2146845954" r:id="rId10"/>
    <p:sldId id="2146845955" r:id="rId11"/>
    <p:sldId id="2146845956" r:id="rId12"/>
    <p:sldId id="2146845957" r:id="rId13"/>
    <p:sldId id="2146845958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23"/>
    <a:srgbClr val="FFCD00"/>
    <a:srgbClr val="F5F5F5"/>
    <a:srgbClr val="0CE8F7"/>
    <a:srgbClr val="1BC4B5"/>
    <a:srgbClr val="2BE1D6"/>
    <a:srgbClr val="2F5597"/>
    <a:srgbClr val="2E3193"/>
    <a:srgbClr val="0171BC"/>
    <a:srgbClr val="EA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F463C-145E-291E-FB89-56CE7B15D4F4}" v="209" dt="2025-10-15T16:35:56.136"/>
    <p1510:client id="{7FDAF932-2354-7C49-D770-870ED6FE0395}" v="8" dt="2025-10-16T10:58:24.665"/>
    <p1510:client id="{8A298FC5-F707-2226-F1A3-865ED93488B0}" v="133" dt="2025-10-15T13:46:45.434"/>
    <p1510:client id="{98E99DA2-C271-F001-8BED-6467527EAB3A}" v="2281" dt="2025-10-16T09:33:48.488"/>
    <p1510:client id="{A078EA92-062E-418B-E6E0-0F26E6665C61}" v="32" dt="2025-10-16T08:07:56.337"/>
    <p1510:client id="{A391617D-74FE-2776-AE8B-ECAAEA3C781C}" v="10" dt="2025-10-16T07:36:28.627"/>
    <p1510:client id="{AB598D70-0120-243A-6224-1FE468AA828F}" v="270" dt="2025-10-16T13:02:07.802"/>
    <p1510:client id="{C5FDD545-ACF5-C08A-99B2-E6D608E6F563}" v="460" dt="2025-10-15T14:16:33.637"/>
    <p1510:client id="{CE32E498-CB71-6D03-DF18-448F7FB7F421}" v="182" dt="2025-10-16T09:59:57.434"/>
    <p1510:client id="{EE3E31E6-CA4A-4BB3-CA9F-0459BDBAD024}" v="21" dt="2025-10-16T08:28:54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03D6D-FB2D-82D1-992B-0C3BDE959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AAEA-73E0-CC0C-281A-DFF2873BE0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35102-F972-B94F-BAE4-3146CD2E885D}" type="datetimeFigureOut">
              <a:rPr lang="en-US"/>
              <a:pPr>
                <a:defRPr/>
              </a:pPr>
              <a:t>10/28/2025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5B8C2B-BF21-3324-D51F-8CE8521E5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BBAD1-0D7E-705F-15AD-23AC6AC7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44E2-BC63-721F-1776-0BFCB5F96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C3935-9EC9-CFD3-F4B5-DF1444CE2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0FE985-7710-404A-A94C-B5F103C7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42991B3-B38D-C0AD-C630-B59152DC0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A44079D-1611-4DDC-811F-F58835D34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36B05D7-E729-DAAA-90F5-1582CC62B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D9AE39-756C-8D4E-BBB1-637EDB3EC2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4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3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FE985-7710-404A-A94C-B5F103C711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71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3" r:id="rId6"/>
    <p:sldLayoutId id="2147483790" r:id="rId7"/>
    <p:sldLayoutId id="2147483793" r:id="rId8"/>
    <p:sldLayoutId id="21474837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C428D.70850520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cid:image002.png@01DC428D.70850520" TargetMode="External"/><Relationship Id="rId5" Type="http://schemas.openxmlformats.org/officeDocument/2006/relationships/image" Target="../media/image9.png"/><Relationship Id="rId10" Type="http://schemas.openxmlformats.org/officeDocument/2006/relationships/image" Target="cid:image006.png@01DC42B1.82823C10" TargetMode="External"/><Relationship Id="rId4" Type="http://schemas.openxmlformats.org/officeDocument/2006/relationships/image" Target="cid:image001.png@01DC428D.70850520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>
            <a:extLst>
              <a:ext uri="{FF2B5EF4-FFF2-40B4-BE49-F238E27FC236}">
                <a16:creationId xmlns:a16="http://schemas.microsoft.com/office/drawing/2014/main" id="{D07090AF-D498-C6CC-7C7C-BA645059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773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5">
            <a:extLst>
              <a:ext uri="{FF2B5EF4-FFF2-40B4-BE49-F238E27FC236}">
                <a16:creationId xmlns:a16="http://schemas.microsoft.com/office/drawing/2014/main" id="{BBA1BC82-DE33-D1F1-D591-FA4929E6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796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37" name="TextBox 30">
            <a:extLst>
              <a:ext uri="{FF2B5EF4-FFF2-40B4-BE49-F238E27FC236}">
                <a16:creationId xmlns:a16="http://schemas.microsoft.com/office/drawing/2014/main" id="{07438209-8314-3858-6C57-728495A9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310" y="5660269"/>
            <a:ext cx="420401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latin typeface="Eurostile"/>
                <a:cs typeface="Segoe UI Semibold"/>
              </a:rPr>
              <a:t>Steering Committee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  <a:latin typeface="Eurostile"/>
                <a:cs typeface="Segoe UI Semibold"/>
              </a:rPr>
              <a:t>ICFO</a:t>
            </a:r>
            <a:r>
              <a:rPr lang="en-US" altLang="en-US" sz="3600" dirty="0">
                <a:solidFill>
                  <a:schemeClr val="bg1">
                    <a:lumMod val="95000"/>
                  </a:schemeClr>
                </a:solidFill>
                <a:latin typeface="Eurostile"/>
                <a:ea typeface="Calibri"/>
                <a:cs typeface="Segoe UI Semibold"/>
              </a:rPr>
              <a:t>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</a:rPr>
              <a:t>– October 28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</a:rPr>
              <a:t>th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>
                  <a:lumMod val="95000"/>
                </a:schemeClr>
              </a:solidFill>
              <a:latin typeface="Eurostile" panose="020B0504020202050204" pitchFamily="34" charset="77"/>
              <a:cs typeface="Segoe UI Semibold" panose="020B0502040204020203" pitchFamily="34" charset="0"/>
            </a:endParaRP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03B2F661-281F-7588-D0FD-6CBF7064F69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-930275"/>
            <a:ext cx="3127375" cy="533400"/>
            <a:chOff x="590550" y="-1733550"/>
            <a:chExt cx="3127600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3595C6-2309-F103-9A77-68CAFE175927}"/>
                </a:ext>
              </a:extLst>
            </p:cNvPr>
            <p:cNvSpPr/>
            <p:nvPr/>
          </p:nvSpPr>
          <p:spPr>
            <a:xfrm>
              <a:off x="1390708" y="-1733550"/>
              <a:ext cx="533438" cy="533400"/>
            </a:xfrm>
            <a:prstGeom prst="ellipse">
              <a:avLst/>
            </a:prstGeom>
            <a:solidFill>
              <a:srgbClr val="EC5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353D38-8C43-5C90-F071-E221D0D9DDF4}"/>
                </a:ext>
              </a:extLst>
            </p:cNvPr>
            <p:cNvSpPr/>
            <p:nvPr/>
          </p:nvSpPr>
          <p:spPr>
            <a:xfrm>
              <a:off x="2287709" y="-1733550"/>
              <a:ext cx="533438" cy="5334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C6F0CF-8C3F-B92E-4BFE-A1B593AF0662}"/>
                </a:ext>
              </a:extLst>
            </p:cNvPr>
            <p:cNvSpPr/>
            <p:nvPr/>
          </p:nvSpPr>
          <p:spPr>
            <a:xfrm>
              <a:off x="590550" y="-1733550"/>
              <a:ext cx="533438" cy="533400"/>
            </a:xfrm>
            <a:prstGeom prst="ellipse">
              <a:avLst/>
            </a:prstGeom>
            <a:solidFill>
              <a:srgbClr val="FEA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0C133F-D296-2FA0-E709-E13E8AD32097}"/>
                </a:ext>
              </a:extLst>
            </p:cNvPr>
            <p:cNvSpPr/>
            <p:nvPr/>
          </p:nvSpPr>
          <p:spPr>
            <a:xfrm>
              <a:off x="3184712" y="-1733550"/>
              <a:ext cx="533438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DCA7E4-F36B-A4EA-E93B-E04B921557E3}"/>
              </a:ext>
            </a:extLst>
          </p:cNvPr>
          <p:cNvSpPr/>
          <p:nvPr/>
        </p:nvSpPr>
        <p:spPr>
          <a:xfrm>
            <a:off x="3759201" y="459067"/>
            <a:ext cx="8873066" cy="1920149"/>
          </a:xfrm>
          <a:prstGeom prst="roundRect">
            <a:avLst/>
          </a:prstGeom>
          <a:solidFill>
            <a:schemeClr val="bg1">
              <a:alpha val="9016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43B29DD8-E82D-2510-80B3-D092CF94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372" y="310912"/>
            <a:ext cx="89630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Advanced Photonic Integrated Circuits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C2E0B-D27C-32F7-A1A4-CC65DBB45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" y="5813151"/>
            <a:ext cx="4170556" cy="9017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78A0F-FBDF-3424-37CA-B4DECE25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91D642-E777-1224-400B-477ED26D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87CF5-E90F-49A9-9844-928768C6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6">
            <a:extLst>
              <a:ext uri="{FF2B5EF4-FFF2-40B4-BE49-F238E27FC236}">
                <a16:creationId xmlns:a16="http://schemas.microsoft.com/office/drawing/2014/main" id="{C45BF213-FD81-48E2-C5B0-330E4144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63" y="-922338"/>
            <a:ext cx="1345854" cy="57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87FE8E-B57F-9E98-58EE-5B7C8A46DDED}"/>
              </a:ext>
            </a:extLst>
          </p:cNvPr>
          <p:cNvSpPr txBox="1"/>
          <p:nvPr/>
        </p:nvSpPr>
        <p:spPr>
          <a:xfrm>
            <a:off x="0" y="1591733"/>
            <a:ext cx="1219200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2F5597"/>
                </a:solidFill>
                <a:latin typeface="Eurostile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2F5597"/>
                </a:solidFill>
                <a:latin typeface="Eurostile"/>
              </a:rPr>
              <a:t>WP2 updates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EA589-9C27-B1E4-A71A-E94140C0707C}"/>
              </a:ext>
            </a:extLst>
          </p:cNvPr>
          <p:cNvSpPr txBox="1"/>
          <p:nvPr/>
        </p:nvSpPr>
        <p:spPr>
          <a:xfrm>
            <a:off x="0" y="3200399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0171BC"/>
                </a:solidFill>
                <a:latin typeface="Eurostile"/>
              </a:rPr>
              <a:t>Sabine Runge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355A1D-A65A-AC8F-A292-2877D20F9B19}"/>
              </a:ext>
            </a:extLst>
          </p:cNvPr>
          <p:cNvSpPr txBox="1"/>
          <p:nvPr/>
        </p:nvSpPr>
        <p:spPr>
          <a:xfrm>
            <a:off x="-62631" y="457199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ICFO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Steering Committee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urostile" panose="020B0504020202050204" pitchFamily="34" charset="77"/>
              </a:rPr>
              <a:t>28 October 2025</a:t>
            </a:r>
          </a:p>
        </p:txBody>
      </p:sp>
    </p:spTree>
    <p:extLst>
      <p:ext uri="{BB962C8B-B14F-4D97-AF65-F5344CB8AC3E}">
        <p14:creationId xmlns:p14="http://schemas.microsoft.com/office/powerpoint/2010/main" val="263825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75D75-D042-05EE-DEA0-ED71FEB9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FDEBE85D-F7A2-C331-6DE2-B15FC8E6A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1744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err="1">
                <a:solidFill>
                  <a:srgbClr val="FCED23"/>
                </a:solidFill>
                <a:latin typeface="Eurostile" panose="020B0504020202050204" pitchFamily="34" charset="77"/>
              </a:rPr>
              <a:t>Outline</a:t>
            </a:r>
            <a:endParaRPr lang="en-IE" altLang="en-US" sz="2400" b="1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AFEA83A8-A70D-8B9E-384E-D9E11941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95B5D4A3-8498-A527-17F2-58DA4F7A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7CB8F48A-6A04-AE91-8801-A8A3F8ED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4C82A-F975-8752-072B-1D0ED9F2B694}"/>
              </a:ext>
            </a:extLst>
          </p:cNvPr>
          <p:cNvSpPr txBox="1"/>
          <p:nvPr/>
        </p:nvSpPr>
        <p:spPr>
          <a:xfrm>
            <a:off x="1117601" y="1339077"/>
            <a:ext cx="202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2F5597"/>
                </a:solidFill>
                <a:latin typeface="Aptos" panose="020B0004020202020204" pitchFamily="34" charset="0"/>
              </a:rPr>
              <a:t>Main updates: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FBEF1-67F9-C7E6-78DA-1FC773679277}"/>
              </a:ext>
            </a:extLst>
          </p:cNvPr>
          <p:cNvSpPr txBox="1"/>
          <p:nvPr/>
        </p:nvSpPr>
        <p:spPr>
          <a:xfrm>
            <a:off x="1638476" y="1985408"/>
            <a:ext cx="9459830" cy="37028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b="1">
                <a:solidFill>
                  <a:srgbClr val="0171BC"/>
                </a:solidFill>
                <a:latin typeface="Aptos"/>
              </a:rPr>
              <a:t>Partner Info Form</a:t>
            </a:r>
            <a:endParaRPr lang="en-US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>
                <a:solidFill>
                  <a:srgbClr val="0171BC"/>
                </a:solidFill>
                <a:latin typeface="Aptos"/>
              </a:rPr>
              <a:t>Presentations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b="1">
                <a:solidFill>
                  <a:srgbClr val="0171BC"/>
                </a:solidFill>
                <a:latin typeface="Aptos"/>
              </a:rPr>
              <a:t>Project Website 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>
                <a:solidFill>
                  <a:srgbClr val="0171BC"/>
                </a:solidFill>
                <a:latin typeface="Aptos"/>
              </a:rPr>
              <a:t>Event Materials</a:t>
            </a:r>
            <a:endParaRPr lang="en-US" sz="2000" b="1">
              <a:solidFill>
                <a:srgbClr val="0171BC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b="1">
                <a:solidFill>
                  <a:srgbClr val="0171BC"/>
                </a:solidFill>
                <a:latin typeface="Aptos"/>
              </a:rPr>
              <a:t>Communication Guidelines</a:t>
            </a:r>
            <a:endParaRPr lang="en-US" sz="2000" b="1">
              <a:solidFill>
                <a:srgbClr val="0171BC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b="1">
                <a:solidFill>
                  <a:srgbClr val="0171BC"/>
                </a:solidFill>
                <a:latin typeface="Aptos"/>
              </a:rPr>
              <a:t>Events Calendar</a:t>
            </a:r>
            <a:endParaRPr lang="en-US" sz="2000" b="1">
              <a:solidFill>
                <a:srgbClr val="0171BC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C6A31-A7BB-9364-501D-D90D281F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6F409236-3E75-91D2-4962-B4947AC1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4253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4000" b="1" dirty="0" err="1">
                <a:solidFill>
                  <a:srgbClr val="FCED23"/>
                </a:solidFill>
                <a:latin typeface="Eurostile"/>
              </a:rPr>
              <a:t>Partner</a:t>
            </a:r>
            <a:r>
              <a:rPr lang="es-ES" sz="4000" b="1" dirty="0">
                <a:solidFill>
                  <a:srgbClr val="FCED23"/>
                </a:solidFill>
                <a:latin typeface="Eurostile"/>
              </a:rPr>
              <a:t> </a:t>
            </a:r>
            <a:r>
              <a:rPr lang="es-ES" sz="4000" b="1" dirty="0" err="1">
                <a:solidFill>
                  <a:srgbClr val="FCED23"/>
                </a:solidFill>
                <a:latin typeface="Eurostile"/>
              </a:rPr>
              <a:t>Info</a:t>
            </a:r>
            <a:r>
              <a:rPr lang="es-ES" sz="4000" b="1" dirty="0">
                <a:solidFill>
                  <a:srgbClr val="FCED23"/>
                </a:solidFill>
                <a:latin typeface="Eurostile"/>
              </a:rPr>
              <a:t> </a:t>
            </a:r>
            <a:r>
              <a:rPr lang="es-ES" sz="4000" b="1" dirty="0" err="1">
                <a:solidFill>
                  <a:srgbClr val="FCED23"/>
                </a:solidFill>
                <a:latin typeface="Eurostile"/>
              </a:rPr>
              <a:t>Forms</a:t>
            </a:r>
            <a:endParaRPr lang="es-ES" sz="4000" b="1" dirty="0">
              <a:solidFill>
                <a:srgbClr val="FCED23"/>
              </a:solidFill>
              <a:latin typeface="Eurostile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s-ES" altLang="en-US" sz="4000" b="1" dirty="0">
              <a:solidFill>
                <a:srgbClr val="FCED23"/>
              </a:solidFill>
              <a:latin typeface="Eurostile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D35F5A98-C3D1-F761-815F-9D435FA3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B0E22C10-F4D9-E810-D4C5-258B26DD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pic>
        <p:nvPicPr>
          <p:cNvPr id="2050" name="Picture 14" descr="image">
            <a:extLst>
              <a:ext uri="{FF2B5EF4-FFF2-40B4-BE49-F238E27FC236}">
                <a16:creationId xmlns:a16="http://schemas.microsoft.com/office/drawing/2014/main" id="{E4D4F803-10A5-08EF-F100-F97FBA36C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"/>
          <a:stretch/>
        </p:blipFill>
        <p:spPr bwMode="auto">
          <a:xfrm>
            <a:off x="326720" y="2327272"/>
            <a:ext cx="2923012" cy="43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6" descr="image">
            <a:extLst>
              <a:ext uri="{FF2B5EF4-FFF2-40B4-BE49-F238E27FC236}">
                <a16:creationId xmlns:a16="http://schemas.microsoft.com/office/drawing/2014/main" id="{192F1E9B-9EC0-6511-384D-875CA64D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27" y="2496157"/>
            <a:ext cx="3076963" cy="41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B6823AA-A842-92C4-77D1-FB520DDD1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68" y="1662168"/>
            <a:ext cx="5313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Organisational form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- shared individually only with admins and WP2 members of each partner entity – to be </a:t>
            </a:r>
            <a:r>
              <a:rPr kumimoji="0" lang="en-GB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filled once by each partner entity</a:t>
            </a:r>
            <a:endParaRPr kumimoji="0" lang="en-GB" altLang="en-US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053" name="Picture 18" descr="image">
            <a:extLst>
              <a:ext uri="{FF2B5EF4-FFF2-40B4-BE49-F238E27FC236}">
                <a16:creationId xmlns:a16="http://schemas.microsoft.com/office/drawing/2014/main" id="{9138123A-3793-326F-D11F-2BCD6C85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7" y="2327272"/>
            <a:ext cx="27717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">
            <a:extLst>
              <a:ext uri="{FF2B5EF4-FFF2-40B4-BE49-F238E27FC236}">
                <a16:creationId xmlns:a16="http://schemas.microsoft.com/office/drawing/2014/main" id="{DE580A34-4EA1-BA43-69D5-C3865D64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87" y="3076294"/>
            <a:ext cx="28479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8A004561-EF47-8636-60DD-21B37D58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036" y="1662289"/>
            <a:ext cx="5245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2.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Team member form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- shared with all consortium partners</a:t>
            </a:r>
            <a:r>
              <a:rPr lang="en-GB" altLang="en-US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– to be filled </a:t>
            </a:r>
            <a:r>
              <a:rPr kumimoji="0" lang="en-GB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by each team member of each partner entity</a:t>
            </a:r>
            <a:endParaRPr kumimoji="0" lang="en-GB" altLang="en-US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72D2792-4EBF-07F7-7889-1E50AB98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7" y="881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9FFE98-8E8F-8E06-95A2-1D8E5DE498F2}"/>
              </a:ext>
            </a:extLst>
          </p:cNvPr>
          <p:cNvSpPr txBox="1"/>
          <p:nvPr/>
        </p:nvSpPr>
        <p:spPr>
          <a:xfrm>
            <a:off x="326720" y="980398"/>
            <a:ext cx="11606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information will feed the PIXEurope website, promotional materials, and will help ensure that all partners are accurately represented across </a:t>
            </a:r>
            <a:r>
              <a:rPr lang="en-GB" sz="1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PIXEurope’s</a:t>
            </a:r>
            <a:r>
              <a:rPr lang="en-GB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communication channels and materials.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2303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DBC4C-E958-DA0D-815D-E17E32D4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0685D1FE-4E8A-DEF0-ABE3-8D61AAA5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34403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4000" b="1" err="1">
                <a:solidFill>
                  <a:srgbClr val="FCED23"/>
                </a:solidFill>
                <a:latin typeface="Eurostile"/>
              </a:rPr>
              <a:t>Presentations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s-ES" altLang="en-US" sz="4000" b="1">
              <a:solidFill>
                <a:srgbClr val="FCED23"/>
              </a:solidFill>
              <a:latin typeface="Eurostile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7BF66789-A238-2551-7606-7FCA0E8F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DE0DAC85-B57C-42F1-CD03-1ACAC3B6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30" y="3716547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/>
              </a:rPr>
              <a:t>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FFEC9329-1F36-0D84-9CC7-BA510869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79F58-30C8-97BE-D2CB-304EB3320991}"/>
              </a:ext>
            </a:extLst>
          </p:cNvPr>
          <p:cNvSpPr txBox="1"/>
          <p:nvPr/>
        </p:nvSpPr>
        <p:spPr>
          <a:xfrm>
            <a:off x="1046629" y="1721747"/>
            <a:ext cx="10277995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For </a:t>
            </a:r>
            <a:r>
              <a:rPr lang="en-US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online consultation workshop on 3 October - review of European Chips Act - including the technological, ecosystem and open access challenges 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/>
                <a:ea typeface="Calibri"/>
                <a:cs typeface="Calibri"/>
              </a:rPr>
              <a:t>For CLP Day on 14 October with focus on industry and end-users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/>
                <a:ea typeface="Calibri"/>
                <a:cs typeface="Calibri"/>
              </a:rPr>
              <a:t>For PIC Summit on 4 November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/>
                <a:ea typeface="Calibri"/>
                <a:cs typeface="Calibri"/>
              </a:rPr>
              <a:t>Nordic Chip Summit on 10 November</a:t>
            </a:r>
            <a:endParaRPr lang="en-GB" dirty="0">
              <a:latin typeface="Aptos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B77EE-18A3-0953-9A09-BEC3C6B3F486}"/>
              </a:ext>
            </a:extLst>
          </p:cNvPr>
          <p:cNvSpPr txBox="1"/>
          <p:nvPr/>
        </p:nvSpPr>
        <p:spPr>
          <a:xfrm>
            <a:off x="362479" y="3395028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171BC"/>
                </a:solidFill>
                <a:latin typeface="Eurostile"/>
              </a:rPr>
              <a:t>Creation of public slide deck for industry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75FFC-E2D2-8DBA-3AC7-505928FC7690}"/>
              </a:ext>
            </a:extLst>
          </p:cNvPr>
          <p:cNvSpPr txBox="1"/>
          <p:nvPr/>
        </p:nvSpPr>
        <p:spPr>
          <a:xfrm>
            <a:off x="1046629" y="3927042"/>
            <a:ext cx="1014645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Creation &amp; validation of public slides to be shared with industry currently in process</a:t>
            </a:r>
            <a:endParaRPr lang="en-US" dirty="0">
              <a:solidFill>
                <a:srgbClr val="000000"/>
              </a:solidFill>
              <a:latin typeface="Aptos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AC255-B8CD-16D3-B4E8-DD73928F15CF}"/>
              </a:ext>
            </a:extLst>
          </p:cNvPr>
          <p:cNvSpPr txBox="1"/>
          <p:nvPr/>
        </p:nvSpPr>
        <p:spPr>
          <a:xfrm>
            <a:off x="327027" y="1078609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171BC"/>
                </a:solidFill>
                <a:latin typeface="Eurostile"/>
              </a:rPr>
              <a:t>Creation of several event presentations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1BA70-8122-50A5-131C-8FC36EDF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C3091262-65B8-275E-1798-4AAA18AA5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20489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4000" b="1" err="1">
                <a:solidFill>
                  <a:srgbClr val="FCED23"/>
                </a:solidFill>
                <a:latin typeface="Eurostile"/>
              </a:rPr>
              <a:t>Website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s-ES" altLang="en-US" sz="4000" b="1">
              <a:solidFill>
                <a:srgbClr val="FCED23"/>
              </a:solidFill>
              <a:latin typeface="Eurostile"/>
            </a:endParaRP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D307CEDE-0B37-876C-130C-DB5037A78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E1939-D82D-102E-B6A9-6D80B180F3E3}"/>
              </a:ext>
            </a:extLst>
          </p:cNvPr>
          <p:cNvSpPr txBox="1"/>
          <p:nvPr/>
        </p:nvSpPr>
        <p:spPr>
          <a:xfrm>
            <a:off x="482958" y="1137199"/>
            <a:ext cx="673542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For now simple landing page active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First meeting planned with web designer on 23/10 to proceed with creation of website structure and detailed content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"/>
                <a:ea typeface="Calibri"/>
                <a:cs typeface="Calibri"/>
              </a:rPr>
              <a:t>Establish tree outline of website structure to validate content</a:t>
            </a:r>
          </a:p>
        </p:txBody>
      </p:sp>
      <p:pic>
        <p:nvPicPr>
          <p:cNvPr id="5" name="Picture 4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2451AC4D-46F0-B3BD-EA4E-B01C5890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65" y="2791359"/>
            <a:ext cx="6364919" cy="32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9779F-35C0-978B-91A1-B857D01F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7A0C0768-99A6-57BE-128C-8068308D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65918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4000" b="1" dirty="0" err="1">
                <a:solidFill>
                  <a:srgbClr val="FCED23"/>
                </a:solidFill>
                <a:latin typeface="Eurostile"/>
              </a:rPr>
              <a:t>Events</a:t>
            </a:r>
            <a:r>
              <a:rPr lang="es-ES" sz="4000" b="1" dirty="0">
                <a:solidFill>
                  <a:srgbClr val="FCED23"/>
                </a:solidFill>
                <a:latin typeface="Eurostile"/>
              </a:rPr>
              <a:t> &amp; </a:t>
            </a:r>
            <a:r>
              <a:rPr lang="es-ES" sz="4000" b="1" dirty="0" err="1">
                <a:solidFill>
                  <a:srgbClr val="FCED23"/>
                </a:solidFill>
                <a:latin typeface="Eurostile"/>
              </a:rPr>
              <a:t>Promotion</a:t>
            </a:r>
            <a:r>
              <a:rPr lang="es-ES" sz="4000" b="1" dirty="0">
                <a:solidFill>
                  <a:srgbClr val="FCED23"/>
                </a:solidFill>
                <a:latin typeface="Eurostile"/>
              </a:rPr>
              <a:t> </a:t>
            </a:r>
            <a:r>
              <a:rPr lang="es-ES" sz="4000" b="1" dirty="0" err="1">
                <a:solidFill>
                  <a:srgbClr val="FCED23"/>
                </a:solidFill>
                <a:latin typeface="Eurostile"/>
              </a:rPr>
              <a:t>Materials</a:t>
            </a:r>
            <a:endParaRPr lang="es-ES" sz="4000" b="1" dirty="0">
              <a:solidFill>
                <a:srgbClr val="FCED23"/>
              </a:solidFill>
              <a:latin typeface="Eurostile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s-ES" altLang="en-US" sz="4000" b="1" dirty="0">
              <a:solidFill>
                <a:srgbClr val="FCED23"/>
              </a:solidFill>
              <a:latin typeface="Eurostile"/>
            </a:endParaRP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C18754C0-63D9-B8D5-44E7-BB9307FA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D5077-0D41-D9A6-60ED-530DF6D9911B}"/>
              </a:ext>
            </a:extLst>
          </p:cNvPr>
          <p:cNvSpPr txBox="1"/>
          <p:nvPr/>
        </p:nvSpPr>
        <p:spPr>
          <a:xfrm>
            <a:off x="482958" y="1030922"/>
            <a:ext cx="10896242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Creation of flyer + roll-up for PIXEurope booth at FC3 – Kick-off event of Belgian CC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Aptos" panose="020B0004020202020204"/>
              </a:rPr>
              <a:t>SEMICON in Munich 18-21 Nov </a:t>
            </a: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– we will be part of a joint booth with other Pilot Lines, Competence </a:t>
            </a:r>
            <a:r>
              <a:rPr lang="en-US" dirty="0" err="1">
                <a:solidFill>
                  <a:srgbClr val="000000"/>
                </a:solidFill>
                <a:latin typeface="Aptos" panose="020B0004020202020204"/>
              </a:rPr>
              <a:t>Centres</a:t>
            </a: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, and the EU Chips Design Platform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EFECS 2025 in Malta </a:t>
            </a:r>
            <a:r>
              <a:rPr lang="en-GB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3-4 Dec </a:t>
            </a: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we will have our own small booth with a screen, next to other Pilot Lines</a:t>
            </a:r>
            <a:endParaRPr lang="en-US" dirty="0">
              <a:latin typeface="Apto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Currently basic video creation for Chips JU booth at SEMICON in Munich &amp; </a:t>
            </a:r>
            <a:r>
              <a:rPr lang="en-US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EFECS 2025 in Malta</a:t>
            </a:r>
            <a:endParaRPr lang="en-US" dirty="0">
              <a:latin typeface="Aptos"/>
              <a:ea typeface="Calibri"/>
              <a:cs typeface="Calibri"/>
            </a:endParaRPr>
          </a:p>
        </p:txBody>
      </p:sp>
      <p:pic>
        <p:nvPicPr>
          <p:cNvPr id="2" name="Picture 1" descr="A close up of a finger with a chip&#10;&#10;AI-generated content may be incorrect.">
            <a:extLst>
              <a:ext uri="{FF2B5EF4-FFF2-40B4-BE49-F238E27FC236}">
                <a16:creationId xmlns:a16="http://schemas.microsoft.com/office/drawing/2014/main" id="{CE11BA7A-4DBD-A64C-E22B-227AE000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12" y="2573256"/>
            <a:ext cx="2015616" cy="4009659"/>
          </a:xfrm>
          <a:prstGeom prst="rect">
            <a:avLst/>
          </a:prstGeom>
        </p:spPr>
      </p:pic>
      <p:pic>
        <p:nvPicPr>
          <p:cNvPr id="3" name="Picture 2" descr="A close-up of a chip&#10;&#10;AI-generated content may be incorrect.">
            <a:extLst>
              <a:ext uri="{FF2B5EF4-FFF2-40B4-BE49-F238E27FC236}">
                <a16:creationId xmlns:a16="http://schemas.microsoft.com/office/drawing/2014/main" id="{95B7B74D-9C29-387D-1A5D-B31200546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74" y="2573257"/>
            <a:ext cx="2021763" cy="4009659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AE76D2-4080-1104-3BEF-4B9372C9DD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72" r="282" b="-403"/>
          <a:stretch>
            <a:fillRect/>
          </a:stretch>
        </p:blipFill>
        <p:spPr>
          <a:xfrm>
            <a:off x="5661597" y="4488343"/>
            <a:ext cx="2846495" cy="209826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837C5A-2343-0150-B42A-24DEBB971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838" y="4605838"/>
            <a:ext cx="2846495" cy="1980765"/>
          </a:xfrm>
          <a:prstGeom prst="rect">
            <a:avLst/>
          </a:prstGeom>
        </p:spPr>
      </p:pic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24B58F4D-A110-B168-AE45-5ABD517C4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1218" y="2653496"/>
            <a:ext cx="2846495" cy="19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3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0867-255E-5804-F4F3-7FE88424D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0B3E8A-B741-1EF2-F4EA-D3105503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83" y="2342219"/>
            <a:ext cx="9989508" cy="4511755"/>
          </a:xfrm>
          <a:prstGeom prst="rect">
            <a:avLst/>
          </a:prstGeom>
        </p:spPr>
      </p:pic>
      <p:sp>
        <p:nvSpPr>
          <p:cNvPr id="27649" name="TextBox 39">
            <a:extLst>
              <a:ext uri="{FF2B5EF4-FFF2-40B4-BE49-F238E27FC236}">
                <a16:creationId xmlns:a16="http://schemas.microsoft.com/office/drawing/2014/main" id="{A62A580C-D340-80E7-CC2D-ABC35DF0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60163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4000" b="1" err="1">
                <a:solidFill>
                  <a:srgbClr val="FCED23"/>
                </a:solidFill>
                <a:latin typeface="Eurostile"/>
              </a:rPr>
              <a:t>Communication</a:t>
            </a:r>
            <a:r>
              <a:rPr lang="es-ES" sz="4000" b="1">
                <a:solidFill>
                  <a:srgbClr val="FCED23"/>
                </a:solidFill>
                <a:latin typeface="Eurostile"/>
              </a:rPr>
              <a:t> </a:t>
            </a:r>
            <a:r>
              <a:rPr lang="es-ES" sz="4000" b="1" err="1">
                <a:solidFill>
                  <a:srgbClr val="FCED23"/>
                </a:solidFill>
                <a:latin typeface="Eurostile"/>
              </a:rPr>
              <a:t>Guidelines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s-ES" altLang="en-US" sz="4000" b="1">
              <a:solidFill>
                <a:srgbClr val="FCED23"/>
              </a:solidFill>
              <a:latin typeface="Eurostile"/>
            </a:endParaRP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E888C32C-94B9-6A06-0114-47618AF2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B8361-17DC-8D0B-AF6D-6AADEAF3E4FD}"/>
              </a:ext>
            </a:extLst>
          </p:cNvPr>
          <p:cNvSpPr txBox="1"/>
          <p:nvPr/>
        </p:nvSpPr>
        <p:spPr>
          <a:xfrm>
            <a:off x="482958" y="1137199"/>
            <a:ext cx="1137402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ptos" panose="020B0004020202020204"/>
              </a:rPr>
              <a:t>Creation of Communication Guidelines for Consortium Partners in progress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ptos" panose="020B0004020202020204"/>
              </a:rPr>
              <a:t>ensuring a consistent &amp; efficient communication, in line with Horizon Europe &amp; Chips JU requirements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ptos" panose="020B0004020202020204"/>
              </a:rPr>
              <a:t>providing a framework for external and internal communication aligned with GA, helping to maximize project visibility, coherence, credibility &amp; impact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37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25A4-6C6E-CBB7-D39B-18C500EA7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664AB4DC-CB73-8F57-DADC-CD26D9030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37818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s-ES" sz="4000" b="1">
                <a:solidFill>
                  <a:srgbClr val="FCED23"/>
                </a:solidFill>
                <a:latin typeface="Eurostile"/>
              </a:rPr>
              <a:t>Events Calendar</a:t>
            </a:r>
            <a:endParaRPr lang="en-US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s-ES" altLang="en-US" sz="4000" b="1">
              <a:solidFill>
                <a:srgbClr val="FCED23"/>
              </a:solidFill>
              <a:latin typeface="Eurostile"/>
            </a:endParaRP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645CE206-88AF-9ADC-40D8-040FA82A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918E9-2BA3-D4F2-115A-49F2FCA52801}"/>
              </a:ext>
            </a:extLst>
          </p:cNvPr>
          <p:cNvSpPr txBox="1"/>
          <p:nvPr/>
        </p:nvSpPr>
        <p:spPr>
          <a:xfrm>
            <a:off x="482958" y="1137199"/>
            <a:ext cx="1137402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ptos" panose="020B0004020202020204"/>
              </a:rPr>
              <a:t>Creation of events calendar to align among consortium partners in progress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ptos"/>
                <a:ea typeface="Calibri"/>
                <a:cs typeface="Calibri"/>
              </a:rPr>
              <a:t>Currently integrating in </a:t>
            </a:r>
            <a:r>
              <a:rPr lang="en-US" dirty="0" err="1">
                <a:latin typeface="Aptos"/>
                <a:ea typeface="Calibri"/>
                <a:cs typeface="Calibri"/>
              </a:rPr>
              <a:t>Sharepoint</a:t>
            </a:r>
            <a:r>
              <a:rPr lang="en-US" dirty="0">
                <a:latin typeface="Aptos"/>
                <a:ea typeface="Calibri"/>
                <a:cs typeface="Calibri"/>
              </a:rPr>
              <a:t> to make it easy to navigate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ptos"/>
              <a:ea typeface="Calibri"/>
              <a:cs typeface="Calibri"/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F8C658-C838-013F-8134-7E2D15DB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978469"/>
            <a:ext cx="11534775" cy="927082"/>
          </a:xfrm>
          <a:prstGeom prst="rect">
            <a:avLst/>
          </a:prstGeom>
        </p:spPr>
      </p:pic>
      <p:pic>
        <p:nvPicPr>
          <p:cNvPr id="8" name="Picture 7" descr="A table with a list of names">
            <a:extLst>
              <a:ext uri="{FF2B5EF4-FFF2-40B4-BE49-F238E27FC236}">
                <a16:creationId xmlns:a16="http://schemas.microsoft.com/office/drawing/2014/main" id="{62250D1E-CA57-ACA8-E370-EE40A9FEF6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059440"/>
            <a:ext cx="11534775" cy="25771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D71D3C-56DE-7ACA-F75C-01F5A0796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27407"/>
          <a:stretch/>
        </p:blipFill>
        <p:spPr bwMode="auto">
          <a:xfrm>
            <a:off x="4199966" y="2475512"/>
            <a:ext cx="7748455" cy="43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0D8EFBF7-31C8-A9B5-2258-9AC88539717F}"/>
              </a:ext>
            </a:extLst>
          </p:cNvPr>
          <p:cNvSpPr/>
          <p:nvPr/>
        </p:nvSpPr>
        <p:spPr>
          <a:xfrm>
            <a:off x="4069080" y="2304001"/>
            <a:ext cx="8074152" cy="4529283"/>
          </a:xfrm>
          <a:prstGeom prst="flowChartAlternateProcess">
            <a:avLst/>
          </a:prstGeom>
          <a:noFill/>
          <a:ln w="57150" cap="rnd">
            <a:solidFill>
              <a:srgbClr val="FCED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2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6FC4BED136649842DD4ADC2008722" ma:contentTypeVersion="13" ma:contentTypeDescription="Create a new document." ma:contentTypeScope="" ma:versionID="52464a88ad6d720a1a7552457eb9f128">
  <xsd:schema xmlns:xsd="http://www.w3.org/2001/XMLSchema" xmlns:xs="http://www.w3.org/2001/XMLSchema" xmlns:p="http://schemas.microsoft.com/office/2006/metadata/properties" xmlns:ns2="08acbbc4-e147-45b9-b3fe-d0ca980aa2bf" xmlns:ns3="e55d1d28-63a1-47d2-b183-8db8b631bd64" targetNamespace="http://schemas.microsoft.com/office/2006/metadata/properties" ma:root="true" ma:fieldsID="9ed109e4e9e213b56ebcdc4290a9323f" ns2:_="" ns3:_="">
    <xsd:import namespace="08acbbc4-e147-45b9-b3fe-d0ca980aa2bf"/>
    <xsd:import namespace="e55d1d28-63a1-47d2-b183-8db8b631b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bbc4-e147-45b9-b3fe-d0ca980aa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904d0a-61a1-4684-a764-9f6075688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d1d28-63a1-47d2-b183-8db8b631bd6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7b73781-474e-4842-9b95-b70071c59e57}" ma:internalName="TaxCatchAll" ma:showField="CatchAllData" ma:web="e55d1d28-63a1-47d2-b183-8db8b631bd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5d1d28-63a1-47d2-b183-8db8b631bd64" xsi:nil="true"/>
    <lcf76f155ced4ddcb4097134ff3c332f xmlns="08acbbc4-e147-45b9-b3fe-d0ca980aa2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353C95-7FBE-4269-A046-5A2113284538}">
  <ds:schemaRefs>
    <ds:schemaRef ds:uri="08acbbc4-e147-45b9-b3fe-d0ca980aa2bf"/>
    <ds:schemaRef ds:uri="e55d1d28-63a1-47d2-b183-8db8b631bd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9206EC-F492-442B-BF1A-E4FFB428F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8EC141-459B-411C-9436-1D0762F4942C}">
  <ds:schemaRefs>
    <ds:schemaRef ds:uri="08acbbc4-e147-45b9-b3fe-d0ca980aa2bf"/>
    <ds:schemaRef ds:uri="36f54627-80f7-4173-89c8-70c5f3082a0e"/>
    <ds:schemaRef ds:uri="804c0755-fe45-4614-a502-c050c79e32b6"/>
    <ds:schemaRef ds:uri="b7d07021-0ea6-4240-9b31-dd579c0fd625"/>
    <ds:schemaRef ds:uri="e55d1d28-63a1-47d2-b183-8db8b631bd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466</Words>
  <Application>Microsoft Office PowerPoint</Application>
  <PresentationFormat>Widescreen</PresentationFormat>
  <Paragraphs>73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Eurostile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Sabine Runge</cp:lastModifiedBy>
  <cp:revision>5</cp:revision>
  <cp:lastPrinted>2025-01-14T09:17:11Z</cp:lastPrinted>
  <dcterms:created xsi:type="dcterms:W3CDTF">2019-07-11T04:27:09Z</dcterms:created>
  <dcterms:modified xsi:type="dcterms:W3CDTF">2025-10-28T15:30:47Z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b9f0e9-202b-4570-819e-057a08236007_Enabled">
    <vt:lpwstr>true</vt:lpwstr>
  </property>
  <property fmtid="{D5CDD505-2E9C-101B-9397-08002B2CF9AE}" pid="3" name="MSIP_Label_62b9f0e9-202b-4570-819e-057a08236007_SetDate">
    <vt:lpwstr>2024-03-12T12:38:25Z</vt:lpwstr>
  </property>
  <property fmtid="{D5CDD505-2E9C-101B-9397-08002B2CF9AE}" pid="4" name="MSIP_Label_62b9f0e9-202b-4570-819e-057a08236007_Method">
    <vt:lpwstr>Privileged</vt:lpwstr>
  </property>
  <property fmtid="{D5CDD505-2E9C-101B-9397-08002B2CF9AE}" pid="5" name="MSIP_Label_62b9f0e9-202b-4570-819e-057a08236007_Name">
    <vt:lpwstr>Strictly Confidential – General - Unmarked</vt:lpwstr>
  </property>
  <property fmtid="{D5CDD505-2E9C-101B-9397-08002B2CF9AE}" pid="6" name="MSIP_Label_62b9f0e9-202b-4570-819e-057a08236007_SiteId">
    <vt:lpwstr>a72d5a72-25ee-40f0-9bd1-067cb5b770d4</vt:lpwstr>
  </property>
  <property fmtid="{D5CDD505-2E9C-101B-9397-08002B2CF9AE}" pid="7" name="MSIP_Label_62b9f0e9-202b-4570-819e-057a08236007_ActionId">
    <vt:lpwstr>b21edeb1-50e8-4e65-9e5d-92e34be7ad2e</vt:lpwstr>
  </property>
  <property fmtid="{D5CDD505-2E9C-101B-9397-08002B2CF9AE}" pid="8" name="MSIP_Label_62b9f0e9-202b-4570-819e-057a08236007_ContentBits">
    <vt:lpwstr>0</vt:lpwstr>
  </property>
  <property fmtid="{D5CDD505-2E9C-101B-9397-08002B2CF9AE}" pid="9" name="ContentTypeId">
    <vt:lpwstr>0x010100C4C6FC4BED136649842DD4ADC2008722</vt:lpwstr>
  </property>
  <property fmtid="{D5CDD505-2E9C-101B-9397-08002B2CF9AE}" pid="10" name="MediaServiceImageTags">
    <vt:lpwstr/>
  </property>
</Properties>
</file>