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146845795" r:id="rId5"/>
    <p:sldId id="2146845797" r:id="rId6"/>
    <p:sldId id="260" r:id="rId7"/>
    <p:sldId id="2146845979" r:id="rId8"/>
    <p:sldId id="261" r:id="rId9"/>
    <p:sldId id="2146845941" r:id="rId10"/>
    <p:sldId id="2146845978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A25"/>
    <a:srgbClr val="0B1E2B"/>
    <a:srgbClr val="232222"/>
    <a:srgbClr val="6F2B19"/>
    <a:srgbClr val="FFCD00"/>
    <a:srgbClr val="0CE8F7"/>
    <a:srgbClr val="1BC4B5"/>
    <a:srgbClr val="2BE1D6"/>
    <a:srgbClr val="FCED2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/>
    <p:restoredTop sz="94857"/>
  </p:normalViewPr>
  <p:slideViewPr>
    <p:cSldViewPr snapToGrid="0">
      <p:cViewPr varScale="1">
        <p:scale>
          <a:sx n="77" d="100"/>
          <a:sy n="77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D9AE39-756C-8D4E-BBB1-637EDB3EC2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CE4EAAD-90E4-4A5A-BF73-3D963E79ED98}" type="slidenum">
              <a:rPr lang="en-US" sz="1200" b="0" strike="noStrike" spc="-1">
                <a:solidFill>
                  <a:srgbClr val="000000"/>
                </a:solidFill>
                <a:latin typeface="+mn-lt"/>
              </a:rPr>
              <a:t>5</a:t>
            </a:fld>
            <a:endParaRPr lang="es-E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‹Nº›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/>
          <p:nvPr/>
        </p:nvPicPr>
        <p:blipFill>
          <a:blip r:embed="rId2"/>
          <a:stretch/>
        </p:blipFill>
        <p:spPr>
          <a:xfrm>
            <a:off x="-14760" y="0"/>
            <a:ext cx="12191400" cy="87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TextBox 1"/>
          <p:cNvSpPr/>
          <p:nvPr/>
        </p:nvSpPr>
        <p:spPr>
          <a:xfrm>
            <a:off x="4320" y="6566400"/>
            <a:ext cx="582120" cy="2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fld id="{54224144-1504-4ED9-9022-A4EC1D8B7357}" type="slidenum">
              <a:rPr lang="en-US" sz="105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Eurostile"/>
              </a:rPr>
              <a:t>‹Nº›</a:t>
            </a:fld>
            <a:endParaRPr lang="es-ES" sz="105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Picture 45"/>
          <p:cNvPicPr/>
          <p:nvPr/>
        </p:nvPicPr>
        <p:blipFill>
          <a:blip r:embed="rId3"/>
          <a:stretch/>
        </p:blipFill>
        <p:spPr>
          <a:xfrm>
            <a:off x="11683800" y="96840"/>
            <a:ext cx="394200" cy="27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6"/>
          <p:cNvPicPr/>
          <p:nvPr/>
        </p:nvPicPr>
        <p:blipFill>
          <a:blip r:embed="rId4"/>
          <a:stretch/>
        </p:blipFill>
        <p:spPr>
          <a:xfrm>
            <a:off x="10292760" y="96840"/>
            <a:ext cx="1276920" cy="27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2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‹Nº›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‹Nº›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‹Nº›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  <p:sldLayoutId id="214748379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valerio.pruneri@icfo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fo.sharepoint.com/:x:/r/sites/PIXEurope/Shared%20Documents/WP3%20HE%20Installation,%20Qualification%20and%20Site%20Accept/03.%20Communications/WP3_Equipment_Database_Proposal.xlsx?d=w5c8a9378040f42799297d1d3f9413799&amp;csf=1&amp;web=1&amp;e=8xbSqg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480" y="5702191"/>
            <a:ext cx="37957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WP3</a:t>
            </a: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-HE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C. Domínguez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28/10/2025</a:t>
            </a:r>
            <a:endParaRPr lang="en-US" altLang="en-US" sz="1600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259139" y="527622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425867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Advanced Photonic Integrated Circuits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3">
            <a:extLst>
              <a:ext uri="{FF2B5EF4-FFF2-40B4-BE49-F238E27FC236}">
                <a16:creationId xmlns:a16="http://schemas.microsoft.com/office/drawing/2014/main" id="{9F3F43C3-B039-3FC9-D30F-78F9A7EF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28"/>
            <a:ext cx="1219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Eurostile" panose="020B0504020202050204" pitchFamily="34" charset="77"/>
              </a:rPr>
              <a:t>	</a:t>
            </a:r>
            <a:r>
              <a:rPr lang="en-US" altLang="en-US" sz="4400" b="1" dirty="0">
                <a:solidFill>
                  <a:srgbClr val="FCED23"/>
                </a:solidFill>
                <a:latin typeface="Eurostile" panose="020B0504020202050204" pitchFamily="34" charset="77"/>
              </a:rPr>
              <a:t>Steering Committee Meeting</a:t>
            </a:r>
            <a:endParaRPr lang="en-US" altLang="en-US" sz="4800" b="1" dirty="0">
              <a:solidFill>
                <a:srgbClr val="FCED23"/>
              </a:solidFill>
              <a:latin typeface="Eurostile" panose="020B0504020202050204" pitchFamily="34" charset="77"/>
            </a:endParaRPr>
          </a:p>
        </p:txBody>
      </p:sp>
      <p:pic>
        <p:nvPicPr>
          <p:cNvPr id="20495" name="Picture 16">
            <a:extLst>
              <a:ext uri="{FF2B5EF4-FFF2-40B4-BE49-F238E27FC236}">
                <a16:creationId xmlns:a16="http://schemas.microsoft.com/office/drawing/2014/main" id="{F359C967-59A7-083E-0F11-D3319E36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-922338"/>
            <a:ext cx="1345854" cy="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F9ED94-B41C-5E54-A1C4-099E53D6F4F8}"/>
              </a:ext>
            </a:extLst>
          </p:cNvPr>
          <p:cNvSpPr txBox="1"/>
          <p:nvPr/>
        </p:nvSpPr>
        <p:spPr>
          <a:xfrm>
            <a:off x="0" y="15917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2F5597"/>
                </a:solidFill>
                <a:latin typeface="Eurostile" panose="020B0504020202050204" pitchFamily="34" charset="77"/>
              </a:rPr>
              <a:t>WP3</a:t>
            </a:r>
            <a:r>
              <a:rPr lang="en-US" sz="2800" b="1" dirty="0">
                <a:solidFill>
                  <a:srgbClr val="2F5597"/>
                </a:solidFill>
                <a:latin typeface="Eurostile" panose="020B0504020202050204" pitchFamily="34" charset="77"/>
              </a:rPr>
              <a:t>-HE: </a:t>
            </a:r>
          </a:p>
          <a:p>
            <a:pPr algn="ctr"/>
            <a:r>
              <a:rPr lang="en-US" sz="2800" b="1" dirty="0">
                <a:solidFill>
                  <a:srgbClr val="2F5597"/>
                </a:solidFill>
                <a:latin typeface="Eurostile" panose="020B0504020202050204" pitchFamily="34" charset="77"/>
              </a:rPr>
              <a:t>Installation, Qualification &amp; Site Acceptance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EF555C1-A1AE-3671-0B6F-22AE1C8721C2}"/>
              </a:ext>
            </a:extLst>
          </p:cNvPr>
          <p:cNvSpPr txBox="1"/>
          <p:nvPr/>
        </p:nvSpPr>
        <p:spPr>
          <a:xfrm>
            <a:off x="0" y="29519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171BC"/>
                </a:solidFill>
                <a:latin typeface="Eurostile" panose="020B0504020202050204" pitchFamily="34" charset="77"/>
              </a:rPr>
              <a:t>WP Leader/Co-Leader</a:t>
            </a:r>
          </a:p>
          <a:p>
            <a:pPr algn="ctr"/>
            <a:r>
              <a:rPr lang="en-US" sz="2800" dirty="0" err="1">
                <a:solidFill>
                  <a:srgbClr val="0171BC"/>
                </a:solidFill>
                <a:latin typeface="Eurostile" panose="020B0504020202050204" pitchFamily="34" charset="77"/>
              </a:rPr>
              <a:t>CSIC</a:t>
            </a:r>
            <a:r>
              <a:rPr lang="en-US" sz="2800" dirty="0">
                <a:solidFill>
                  <a:srgbClr val="0171BC"/>
                </a:solidFill>
                <a:latin typeface="Eurostile" panose="020B0504020202050204" pitchFamily="34" charset="77"/>
              </a:rPr>
              <a:t>/</a:t>
            </a:r>
            <a:r>
              <a:rPr lang="en-US" sz="2800" dirty="0" err="1">
                <a:solidFill>
                  <a:srgbClr val="0171BC"/>
                </a:solidFill>
                <a:latin typeface="Eurostile" panose="020B0504020202050204" pitchFamily="34" charset="77"/>
              </a:rPr>
              <a:t>TNO</a:t>
            </a:r>
            <a:endParaRPr lang="en-US" sz="2800" dirty="0">
              <a:solidFill>
                <a:srgbClr val="0171BC"/>
              </a:solidFill>
              <a:latin typeface="Eurostile" panose="020B0504020202050204" pitchFamily="34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39"/>
          <p:cNvSpPr/>
          <p:nvPr/>
        </p:nvSpPr>
        <p:spPr>
          <a:xfrm>
            <a:off x="207795" y="75330"/>
            <a:ext cx="4963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CED23"/>
                </a:solidFill>
                <a:latin typeface="Eurostile"/>
              </a:rPr>
              <a:t>General </a:t>
            </a:r>
            <a:r>
              <a:rPr lang="es-ES" sz="4000" b="1" strike="noStrike" spc="-1" dirty="0" err="1">
                <a:solidFill>
                  <a:srgbClr val="FCED23"/>
                </a:solidFill>
                <a:latin typeface="Eurostile"/>
              </a:rPr>
              <a:t>information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Box 12"/>
          <p:cNvSpPr/>
          <p:nvPr/>
        </p:nvSpPr>
        <p:spPr>
          <a:xfrm>
            <a:off x="645569" y="1187938"/>
            <a:ext cx="10702080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</a:pPr>
            <a:r>
              <a:rPr lang="en-GB" sz="2400" b="0" i="1" u="sng" strike="noStrike" spc="-1" dirty="0">
                <a:solidFill>
                  <a:srgbClr val="002060"/>
                </a:solidFill>
                <a:latin typeface="Aptos"/>
              </a:rPr>
              <a:t>Personnel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:</a:t>
            </a: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Wouter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Rensen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(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TNO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) appointed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WP3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co-leader, replacing Jos van den Broek.</a:t>
            </a: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CSIC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is looking for a Pilot Line Equipment Installation and Acceptance Manager to lead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WP3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and coordinate the operation of equipment procured by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PIXEurope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Pau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Güell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will act as interim Pilot Line Installation and Acceptance Manager until the official PL Installation and Acceptance Manager is hired.</a:t>
            </a: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s-ES" sz="2400" i="1" u="sng" spc="-1" dirty="0" err="1">
                <a:solidFill>
                  <a:srgbClr val="002060"/>
                </a:solidFill>
                <a:latin typeface="Aptos"/>
              </a:rPr>
              <a:t>Agreements</a:t>
            </a:r>
            <a:r>
              <a:rPr lang="es-ES" sz="2400" i="1" u="sng" spc="-1" dirty="0">
                <a:solidFill>
                  <a:srgbClr val="002060"/>
                </a:solidFill>
                <a:latin typeface="Aptos"/>
              </a:rPr>
              <a:t>:</a:t>
            </a: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Some partners have not yet signed the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JPA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with Chips JU (crucial equipment cannot be purchased until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ptos"/>
              </a:rPr>
              <a:t>JPA</a:t>
            </a:r>
            <a:r>
              <a:rPr lang="en-GB" sz="2400" b="0" strike="noStrike" spc="-1" dirty="0">
                <a:solidFill>
                  <a:srgbClr val="002060"/>
                </a:solidFill>
                <a:latin typeface="Aptos"/>
              </a:rPr>
              <a:t> is signed)</a:t>
            </a:r>
          </a:p>
          <a:p>
            <a:pPr>
              <a:spcBef>
                <a:spcPts val="1199"/>
              </a:spcBef>
              <a:buClr>
                <a:srgbClr val="002060"/>
              </a:buClr>
            </a:pPr>
            <a:r>
              <a:rPr lang="en-GB" sz="2400" i="1" u="sng" spc="-1" dirty="0">
                <a:solidFill>
                  <a:srgbClr val="002060"/>
                </a:solidFill>
                <a:latin typeface="Aptos"/>
              </a:rPr>
              <a:t>Regular meetings:</a:t>
            </a: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n-US" sz="2400" spc="-1" dirty="0">
                <a:solidFill>
                  <a:srgbClr val="002060"/>
                </a:solidFill>
                <a:latin typeface="Aptos"/>
              </a:rPr>
              <a:t>Change of date of </a:t>
            </a:r>
            <a:r>
              <a:rPr lang="en-US" sz="2400" spc="-1" dirty="0" err="1">
                <a:solidFill>
                  <a:srgbClr val="002060"/>
                </a:solidFill>
                <a:latin typeface="Aptos"/>
              </a:rPr>
              <a:t>WP3</a:t>
            </a:r>
            <a:r>
              <a:rPr lang="en-US" sz="2400" spc="-1" dirty="0">
                <a:solidFill>
                  <a:srgbClr val="002060"/>
                </a:solidFill>
                <a:latin typeface="Aptos"/>
              </a:rPr>
              <a:t> monthly meetings: First Thursday of each month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39"/>
          <p:cNvSpPr/>
          <p:nvPr/>
        </p:nvSpPr>
        <p:spPr>
          <a:xfrm>
            <a:off x="207795" y="75330"/>
            <a:ext cx="4963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CED23"/>
                </a:solidFill>
                <a:latin typeface="Eurostile"/>
              </a:rPr>
              <a:t>General </a:t>
            </a:r>
            <a:r>
              <a:rPr lang="es-ES" sz="4000" b="1" strike="noStrike" spc="-1" dirty="0" err="1">
                <a:solidFill>
                  <a:srgbClr val="FCED23"/>
                </a:solidFill>
                <a:latin typeface="Eurostile"/>
              </a:rPr>
              <a:t>information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E6C3E8-5F82-405D-9599-C12A71D6A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44919"/>
              </p:ext>
            </p:extLst>
          </p:nvPr>
        </p:nvGraphicFramePr>
        <p:xfrm>
          <a:off x="785950" y="1506571"/>
          <a:ext cx="10452100" cy="36576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1109914393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0783818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112699769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val="111896054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update Notes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662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329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Countersigned version sent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165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216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UVIGO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Signed 30/09/2025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88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Signed 19/09/2025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20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Tyndall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329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Requested to fill details 01 October 2025, no updates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84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IMEC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on 09 October, should receive final details soon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76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 process started 10 October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to the  reallocate cost categories within the HE budget??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589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Requested changes in text on 08 October, Chips replied as pending point on VAT matters.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475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ICFO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have meeting on 16 October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regarding missing details in Annex II, requested on 12 September 2025.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from our CFO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600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 ongoing, sent for signature on 14 October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520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signed (13/10/2025)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Requested changes to equipment table have been approved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984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UTWENTE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 have just received the final text from UTWENTE and are preparing it for signature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1598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59037CD-B90A-45D6-966F-848263A2F6A2}"/>
              </a:ext>
            </a:extLst>
          </p:cNvPr>
          <p:cNvSpPr txBox="1"/>
          <p:nvPr/>
        </p:nvSpPr>
        <p:spPr>
          <a:xfrm>
            <a:off x="2692768" y="5351429"/>
            <a:ext cx="6011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JPA</a:t>
            </a:r>
            <a:r>
              <a:rPr lang="es-ES" sz="2400" spc="-1" dirty="0">
                <a:solidFill>
                  <a:srgbClr val="002060"/>
                </a:solidFill>
                <a:latin typeface="Aptos"/>
              </a:rPr>
              <a:t> status as </a:t>
            </a: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for</a:t>
            </a:r>
            <a:r>
              <a:rPr lang="es-ES" sz="2400" spc="-1" dirty="0">
                <a:solidFill>
                  <a:srgbClr val="002060"/>
                </a:solidFill>
                <a:latin typeface="Aptos"/>
              </a:rPr>
              <a:t> 15/10/2025</a:t>
            </a:r>
          </a:p>
          <a:p>
            <a:pPr algn="ctr">
              <a:spcAft>
                <a:spcPts val="1200"/>
              </a:spcAft>
            </a:pPr>
            <a:r>
              <a:rPr lang="es-ES" sz="2400" spc="-1" dirty="0">
                <a:solidFill>
                  <a:srgbClr val="002060"/>
                </a:solidFill>
                <a:latin typeface="Aptos"/>
              </a:rPr>
              <a:t>50% Hosting </a:t>
            </a: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Partners</a:t>
            </a:r>
            <a:r>
              <a:rPr lang="es-ES" sz="2400" spc="-1" dirty="0">
                <a:solidFill>
                  <a:srgbClr val="002060"/>
                </a:solidFill>
                <a:latin typeface="Aptos"/>
              </a:rPr>
              <a:t> </a:t>
            </a: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have</a:t>
            </a:r>
            <a:r>
              <a:rPr lang="es-ES" sz="2400" spc="-1" dirty="0">
                <a:solidFill>
                  <a:srgbClr val="002060"/>
                </a:solidFill>
                <a:latin typeface="Aptos"/>
              </a:rPr>
              <a:t> </a:t>
            </a: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been</a:t>
            </a:r>
            <a:r>
              <a:rPr lang="es-ES" sz="2400" spc="-1" dirty="0">
                <a:solidFill>
                  <a:srgbClr val="002060"/>
                </a:solidFill>
                <a:latin typeface="Aptos"/>
              </a:rPr>
              <a:t> </a:t>
            </a:r>
            <a:r>
              <a:rPr lang="es-ES" sz="2400" spc="-1" dirty="0" err="1">
                <a:solidFill>
                  <a:srgbClr val="002060"/>
                </a:solidFill>
                <a:latin typeface="Aptos"/>
              </a:rPr>
              <a:t>signed</a:t>
            </a:r>
            <a:endParaRPr lang="es-ES" sz="2400" spc="-1" dirty="0">
              <a:solidFill>
                <a:srgbClr val="00206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760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39"/>
          <p:cNvSpPr/>
          <p:nvPr/>
        </p:nvSpPr>
        <p:spPr>
          <a:xfrm>
            <a:off x="192400" y="81360"/>
            <a:ext cx="79171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FCED23"/>
                </a:solidFill>
                <a:latin typeface="Eurostile"/>
              </a:rPr>
              <a:t>PL Equipment </a:t>
            </a:r>
            <a:r>
              <a:rPr lang="es-ES" sz="4000" b="1" strike="noStrike" spc="-1" dirty="0" err="1">
                <a:solidFill>
                  <a:srgbClr val="FCED23"/>
                </a:solidFill>
                <a:latin typeface="Eurostile"/>
              </a:rPr>
              <a:t>Database</a:t>
            </a:r>
            <a:r>
              <a:rPr lang="es-ES" sz="4000" b="1" strike="noStrike" spc="-1" dirty="0">
                <a:solidFill>
                  <a:srgbClr val="FCED23"/>
                </a:solidFill>
                <a:latin typeface="Eurostile"/>
              </a:rPr>
              <a:t> </a:t>
            </a:r>
            <a:r>
              <a:rPr lang="es-ES" sz="4000" b="1" strike="noStrike" spc="-1" dirty="0" err="1">
                <a:solidFill>
                  <a:srgbClr val="FCED23"/>
                </a:solidFill>
                <a:latin typeface="Eurostile"/>
              </a:rPr>
              <a:t>proposal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3" name="Table 1"/>
          <p:cNvGraphicFramePr/>
          <p:nvPr>
            <p:extLst>
              <p:ext uri="{D42A27DB-BD31-4B8C-83A1-F6EECF244321}">
                <p14:modId xmlns:p14="http://schemas.microsoft.com/office/powerpoint/2010/main" val="1090335289"/>
              </p:ext>
            </p:extLst>
          </p:nvPr>
        </p:nvGraphicFramePr>
        <p:xfrm>
          <a:off x="587460" y="1272293"/>
          <a:ext cx="11017080" cy="557022"/>
        </p:xfrm>
        <a:graphic>
          <a:graphicData uri="http://schemas.openxmlformats.org/drawingml/2006/table">
            <a:tbl>
              <a:tblPr/>
              <a:tblGrid>
                <a:gridCol w="119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96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Del. No.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Deliverable name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Short description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WP no.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Lead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Type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Diss. level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>
                          <a:solidFill>
                            <a:srgbClr val="FFFFFF"/>
                          </a:solidFill>
                          <a:latin typeface="Aptos"/>
                          <a:ea typeface="Times New Roman"/>
                        </a:rPr>
                        <a:t>Del. date</a:t>
                      </a:r>
                      <a:endParaRPr lang="es-ES" sz="1200" b="0" strike="noStrike" spc="-1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61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D3.1</a:t>
                      </a:r>
                      <a:endParaRPr lang="es-ES" sz="1200" b="0" strike="noStrike" spc="-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798D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Web </a:t>
                      </a:r>
                      <a:r>
                        <a:rPr lang="es-ES" sz="1200" b="0" strike="noStrike" spc="-1" dirty="0" err="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for</a:t>
                      </a:r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 PL </a:t>
                      </a:r>
                      <a:r>
                        <a:rPr lang="es-ES" sz="1200" b="0" strike="noStrike" spc="-1" dirty="0" err="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equipment</a:t>
                      </a:r>
                      <a:endParaRPr lang="es-ES" sz="12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GB" sz="1200" b="0" strike="noStrike" spc="-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Online data base with all PL equipment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WP3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CSIC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DATA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SEN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s-ES" sz="1200" b="1" strike="noStrike" spc="-1" dirty="0">
                          <a:solidFill>
                            <a:srgbClr val="000000"/>
                          </a:solidFill>
                          <a:latin typeface="Aptos"/>
                          <a:ea typeface="Calibri"/>
                        </a:rPr>
                        <a:t>M12</a:t>
                      </a:r>
                      <a:endParaRPr lang="es-ES" sz="12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TextBox 2"/>
          <p:cNvSpPr/>
          <p:nvPr/>
        </p:nvSpPr>
        <p:spPr>
          <a:xfrm>
            <a:off x="443160" y="2155795"/>
            <a:ext cx="11160720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PL Equipment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Database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will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be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interconnected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to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PIXEurope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database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(</a:t>
            </a:r>
            <a:r>
              <a:rPr lang="es-ES" b="0" i="1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Interoperability</a:t>
            </a:r>
            <a:r>
              <a:rPr lang="es-ES" b="0" i="1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, Open Access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).  </a:t>
            </a:r>
            <a:endParaRPr lang="es-ES" b="0" strike="noStrike" spc="-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Arial"/>
              <a:buChar char="•"/>
            </a:pP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First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draft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of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PL Equipment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Database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sent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to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all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partners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to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discuss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its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-ES" b="0" strike="noStrike" spc="-1" dirty="0" err="1">
                <a:solidFill>
                  <a:srgbClr val="002060"/>
                </a:solidFill>
                <a:latin typeface="Aptos" panose="020B0004020202020204" pitchFamily="34" charset="0"/>
              </a:rPr>
              <a:t>content</a:t>
            </a:r>
            <a:r>
              <a:rPr lang="es-ES" b="0" strike="noStrike" spc="-1" dirty="0">
                <a:solidFill>
                  <a:srgbClr val="002060"/>
                </a:solidFill>
                <a:latin typeface="Aptos" panose="020B0004020202020204" pitchFamily="34" charset="0"/>
              </a:rPr>
              <a:t>.</a:t>
            </a:r>
            <a:endParaRPr lang="es-ES" b="0" strike="noStrike" spc="-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grpSp>
        <p:nvGrpSpPr>
          <p:cNvPr id="65" name="Group 3"/>
          <p:cNvGrpSpPr/>
          <p:nvPr/>
        </p:nvGrpSpPr>
        <p:grpSpPr>
          <a:xfrm>
            <a:off x="514620" y="3281040"/>
            <a:ext cx="11017800" cy="3495600"/>
            <a:chOff x="443880" y="2877120"/>
            <a:chExt cx="11017800" cy="3495600"/>
          </a:xfrm>
        </p:grpSpPr>
        <p:pic>
          <p:nvPicPr>
            <p:cNvPr id="66" name="Picture 4" descr="A screenshot of a table&#10;&#10;AI-generated content may be incorrect."/>
            <p:cNvPicPr/>
            <p:nvPr/>
          </p:nvPicPr>
          <p:blipFill>
            <a:blip r:embed="rId4"/>
            <a:stretch/>
          </p:blipFill>
          <p:spPr>
            <a:xfrm>
              <a:off x="443880" y="2877120"/>
              <a:ext cx="2325600" cy="3160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7" name="Picture 10" descr="A computer screen shot of a computer&#10;&#10;AI-generated content may be incorrect."/>
            <p:cNvPicPr/>
            <p:nvPr/>
          </p:nvPicPr>
          <p:blipFill>
            <a:blip r:embed="rId5"/>
            <a:stretch/>
          </p:blipFill>
          <p:spPr>
            <a:xfrm>
              <a:off x="5968800" y="2877120"/>
              <a:ext cx="2854440" cy="192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8" name="Picture 19" descr="A screenshot of a document&#10;&#10;AI-generated content may be incorrect."/>
            <p:cNvPicPr/>
            <p:nvPr/>
          </p:nvPicPr>
          <p:blipFill>
            <a:blip r:embed="rId6"/>
            <a:stretch/>
          </p:blipFill>
          <p:spPr>
            <a:xfrm>
              <a:off x="8906760" y="2877120"/>
              <a:ext cx="2554920" cy="2679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9" name="Picture 22" descr="A computer screen shot of a computer&#10;&#10;AI-generated content may be incorrect."/>
            <p:cNvPicPr/>
            <p:nvPr/>
          </p:nvPicPr>
          <p:blipFill>
            <a:blip r:embed="rId7"/>
            <a:stretch/>
          </p:blipFill>
          <p:spPr>
            <a:xfrm>
              <a:off x="2853000" y="2877120"/>
              <a:ext cx="3032280" cy="349560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8A0F-FBDF-3424-37CA-B4DECE25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91D642-E777-1224-400B-477ED26D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B4ECA-2B37-B9D6-BEF2-E942ABC2B5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694" y="5802489"/>
            <a:ext cx="3699572" cy="79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90458-AD69-AA6A-5161-1AD736116467}"/>
              </a:ext>
            </a:extLst>
          </p:cNvPr>
          <p:cNvSpPr txBox="1"/>
          <p:nvPr/>
        </p:nvSpPr>
        <p:spPr>
          <a:xfrm>
            <a:off x="628124" y="3429000"/>
            <a:ext cx="9392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Chips JU Pilot Line 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is funded jointly by the </a:t>
            </a:r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Chips JU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, through the European Union’s Digital Europe program and Horizon Europe program, as well as by the Participating States: Spain, Ireland, The Netherlands, Finland, Germany, Portugal, Poland, Austria, Italy, France, United Kingdom. In particular, this contract has received funding under Grant Agreement No. 101213727 and No. 101213744, and is co-funded by Spain through the Ministry for Digital Transformation and Civil Service under reference CJU-010000-2025-0005, as part of the Recovery, Transformation and Resilience Plan (PRTR).</a:t>
            </a:r>
          </a:p>
        </p:txBody>
      </p:sp>
    </p:spTree>
    <p:extLst>
      <p:ext uri="{BB962C8B-B14F-4D97-AF65-F5344CB8AC3E}">
        <p14:creationId xmlns:p14="http://schemas.microsoft.com/office/powerpoint/2010/main" val="57637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54627-80f7-4173-89c8-70c5f3082a0e" xsi:nil="true"/>
    <lcf76f155ced4ddcb4097134ff3c332f xmlns="b7d07021-0ea6-4240-9b31-dd579c0fd6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14B0755DE8A4EB4B4D76C60DF53EC" ma:contentTypeVersion="11" ma:contentTypeDescription="Create a new document." ma:contentTypeScope="" ma:versionID="83531dd96e74a93926be8ce7c3e188f6">
  <xsd:schema xmlns:xsd="http://www.w3.org/2001/XMLSchema" xmlns:xs="http://www.w3.org/2001/XMLSchema" xmlns:p="http://schemas.microsoft.com/office/2006/metadata/properties" xmlns:ns2="b7d07021-0ea6-4240-9b31-dd579c0fd625" xmlns:ns3="36f54627-80f7-4173-89c8-70c5f3082a0e" targetNamespace="http://schemas.microsoft.com/office/2006/metadata/properties" ma:root="true" ma:fieldsID="082905e039a3ef9d61e19250a634f9ce" ns2:_="" ns3:_="">
    <xsd:import namespace="b7d07021-0ea6-4240-9b31-dd579c0fd625"/>
    <xsd:import namespace="36f54627-80f7-4173-89c8-70c5f3082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07021-0ea6-4240-9b31-dd579c0fd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54627-80f7-4173-89c8-70c5f3082a0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7d1ae71-3f4f-436d-b3ab-d5dec21ae572}" ma:internalName="TaxCatchAll" ma:showField="CatchAllData" ma:web="36f54627-80f7-4173-89c8-70c5f3082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EC141-459B-411C-9436-1D0762F4942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804c0755-fe45-4614-a502-c050c79e32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6f54627-80f7-4173-89c8-70c5f3082a0e"/>
    <ds:schemaRef ds:uri="b7d07021-0ea6-4240-9b31-dd579c0fd625"/>
  </ds:schemaRefs>
</ds:datastoreItem>
</file>

<file path=customXml/itemProps2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4F431-9E8E-4F01-A3FC-251A45477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07021-0ea6-4240-9b31-dd579c0fd625"/>
    <ds:schemaRef ds:uri="36f54627-80f7-4173-89c8-70c5f3082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</TotalTime>
  <Words>509</Words>
  <Application>Microsoft Office PowerPoint</Application>
  <PresentationFormat>Panorámica</PresentationFormat>
  <Paragraphs>102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Aptos</vt:lpstr>
      <vt:lpstr>Aptos Light</vt:lpstr>
      <vt:lpstr>Arial</vt:lpstr>
      <vt:lpstr>Calibri</vt:lpstr>
      <vt:lpstr>Calibri Light</vt:lpstr>
      <vt:lpstr>Eurostile</vt:lpstr>
      <vt:lpstr>Symbol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Carlos</cp:lastModifiedBy>
  <cp:revision>290</cp:revision>
  <cp:lastPrinted>2025-01-14T09:17:11Z</cp:lastPrinted>
  <dcterms:created xsi:type="dcterms:W3CDTF">2019-07-11T04:27:09Z</dcterms:created>
  <dcterms:modified xsi:type="dcterms:W3CDTF">2025-10-28T09:30:48Z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0x01010042814B0755DE8A4EB4B4D76C60DF53EC</vt:lpwstr>
  </property>
  <property fmtid="{D5CDD505-2E9C-101B-9397-08002B2CF9AE}" pid="10" name="MediaServiceImageTags">
    <vt:lpwstr/>
  </property>
</Properties>
</file>