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146845795" r:id="rId5"/>
    <p:sldId id="2146845959" r:id="rId6"/>
    <p:sldId id="2146845960" r:id="rId7"/>
    <p:sldId id="2146845962" r:id="rId8"/>
    <p:sldId id="2146845963" r:id="rId9"/>
    <p:sldId id="2146845964" r:id="rId10"/>
    <p:sldId id="2147471956" r:id="rId11"/>
    <p:sldId id="2147471957" r:id="rId12"/>
    <p:sldId id="2146845966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D23"/>
    <a:srgbClr val="FFCD00"/>
    <a:srgbClr val="F5F5F5"/>
    <a:srgbClr val="0CE8F7"/>
    <a:srgbClr val="1BC4B5"/>
    <a:srgbClr val="2BE1D6"/>
    <a:srgbClr val="2F5597"/>
    <a:srgbClr val="2E3193"/>
    <a:srgbClr val="0171BC"/>
    <a:srgbClr val="EAE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103D6D-FB2D-82D1-992B-0C3BDE959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9AAEA-73E0-CC0C-281A-DFF2873BE0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E35102-F972-B94F-BAE4-3146CD2E885D}" type="datetimeFigureOut">
              <a:rPr lang="en-US"/>
              <a:pPr>
                <a:defRPr/>
              </a:pPr>
              <a:t>12/19/2025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15B8C2B-BF21-3324-D51F-8CE8521E5C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68BBAD1-0D7E-705F-15AD-23AC6AC72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A44E2-BC63-721F-1776-0BFCB5F969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C3935-9EC9-CFD3-F4B5-DF1444CE2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0FE985-7710-404A-A94C-B5F103C71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142991B3-B38D-C0AD-C630-B59152DC03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5A44079D-1611-4DDC-811F-F58835D34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436B05D7-E729-DAAA-90F5-1582CC62BE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D9AE39-756C-8D4E-BBB1-637EDB3EC24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0FE985-7710-404A-A94C-B5F103C7110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3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0FE985-7710-404A-A94C-B5F103C7110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2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1E57FC8-D18E-83AA-6C64-F3A67BEA0103}"/>
              </a:ext>
            </a:extLst>
          </p:cNvPr>
          <p:cNvCxnSpPr>
            <a:cxnSpLocks/>
            <a:endCxn id="3078" idx="3"/>
          </p:cNvCxnSpPr>
          <p:nvPr userDrawn="1"/>
        </p:nvCxnSpPr>
        <p:spPr>
          <a:xfrm flipH="1">
            <a:off x="2986088" y="6607175"/>
            <a:ext cx="6970712" cy="6350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311674C7-3E14-21F6-A785-63600032E0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4825" y="6453188"/>
            <a:ext cx="522288" cy="307975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>
                <a:solidFill>
                  <a:srgbClr val="44546A"/>
                </a:solidFill>
              </a:rPr>
              <a:t>0</a:t>
            </a:r>
            <a:fld id="{BB33F8BD-67B6-7A48-A4CE-7B7A27B86F75}" type="slidenum">
              <a:rPr lang="en-US" altLang="en-US" sz="1400" b="1" smtClean="0">
                <a:solidFill>
                  <a:srgbClr val="44546A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400" b="1">
              <a:solidFill>
                <a:srgbClr val="44546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BDE320-16B5-E184-3FB4-9AF6D605F543}"/>
              </a:ext>
            </a:extLst>
          </p:cNvPr>
          <p:cNvSpPr txBox="1"/>
          <p:nvPr userDrawn="1"/>
        </p:nvSpPr>
        <p:spPr>
          <a:xfrm>
            <a:off x="9745663" y="6477000"/>
            <a:ext cx="92233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>
                <a:solidFill>
                  <a:srgbClr val="B5C0CF"/>
                </a:solidFill>
                <a:latin typeface="+mn-lt"/>
              </a:rPr>
              <a:t>P A G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E9823F-BE7B-4AFE-D6C5-71A433E318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913" y="6475413"/>
            <a:ext cx="29241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B5C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PIXEurope Proprietary – 11 Nov 2024</a:t>
            </a:r>
          </a:p>
        </p:txBody>
      </p:sp>
      <p:pic>
        <p:nvPicPr>
          <p:cNvPr id="7" name="Picture 45">
            <a:extLst>
              <a:ext uri="{FF2B5EF4-FFF2-40B4-BE49-F238E27FC236}">
                <a16:creationId xmlns:a16="http://schemas.microsoft.com/office/drawing/2014/main" id="{C7411CB0-7C43-9BA8-0303-BB7AAFB60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A2EC06-FB9E-F19F-17F0-04658ADC39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5">
            <a:extLst>
              <a:ext uri="{FF2B5EF4-FFF2-40B4-BE49-F238E27FC236}">
                <a16:creationId xmlns:a16="http://schemas.microsoft.com/office/drawing/2014/main" id="{313F0650-92B8-6E7A-F4CA-DD3D4045D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5A6A19-D13B-E3AF-7FCA-D209B29EF7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4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00BFF8-19BA-8C74-3FCE-D8864DC58F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0000"/>
                </a:schemeClr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D4C1F8F5-4D9F-5D38-40E9-AE0ADB7F63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B06CCC-E046-E433-0EFA-F99B8AD994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3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gradFill rotWithShape="0">
          <a:gsLst>
            <a:gs pos="0">
              <a:srgbClr val="D2136B"/>
            </a:gs>
            <a:gs pos="61000">
              <a:srgbClr val="ED7D31"/>
            </a:gs>
            <a:gs pos="100000">
              <a:srgbClr val="FFC00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35DB76-19C9-B821-885C-FC93F8B3B2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8000">
                <a:schemeClr val="bg2">
                  <a:lumMod val="90000"/>
                </a:schemeClr>
              </a:gs>
              <a:gs pos="100000">
                <a:schemeClr val="bg1"/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A49BAE8D-8F8F-FFD0-CCD6-0A000EDC51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8AA7AA-54BE-15F3-09E2-1CE396A51A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3718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4C388A-0CEE-7B0D-EFBC-A5A9CC16DE3D}"/>
              </a:ext>
            </a:extLst>
          </p:cNvPr>
          <p:cNvCxnSpPr>
            <a:cxnSpLocks/>
          </p:cNvCxnSpPr>
          <p:nvPr userDrawn="1"/>
        </p:nvCxnSpPr>
        <p:spPr>
          <a:xfrm flipH="1">
            <a:off x="2378075" y="6607175"/>
            <a:ext cx="7578725" cy="0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CCD9E324-679F-9BD6-62C2-741B185399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4825" y="6453188"/>
            <a:ext cx="522288" cy="307975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>
                <a:solidFill>
                  <a:srgbClr val="44546A"/>
                </a:solidFill>
              </a:rPr>
              <a:t>0</a:t>
            </a:r>
            <a:fld id="{07D74AA8-8250-5140-9DB2-B1F0E6D514FD}" type="slidenum">
              <a:rPr lang="en-US" altLang="en-US" sz="1400" b="1" smtClean="0">
                <a:solidFill>
                  <a:srgbClr val="44546A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400" b="1">
              <a:solidFill>
                <a:srgbClr val="44546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BC888-A32E-72AF-ACC8-563F88174DA1}"/>
              </a:ext>
            </a:extLst>
          </p:cNvPr>
          <p:cNvSpPr txBox="1"/>
          <p:nvPr userDrawn="1"/>
        </p:nvSpPr>
        <p:spPr>
          <a:xfrm>
            <a:off x="9745663" y="6477000"/>
            <a:ext cx="92233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>
                <a:solidFill>
                  <a:srgbClr val="B5C0CF"/>
                </a:solidFill>
                <a:latin typeface="+mn-lt"/>
              </a:rPr>
              <a:t>P A G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5003C-BCA4-79EA-A25B-B439B09D07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913" y="6475413"/>
            <a:ext cx="29241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B5C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PIXEurope – April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9F25E-D3F9-46CF-EF17-32E9109C3B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8000">
                <a:schemeClr val="tx1">
                  <a:lumMod val="75000"/>
                  <a:lumOff val="25000"/>
                </a:schemeClr>
              </a:gs>
              <a:gs pos="100000">
                <a:schemeClr val="bg2">
                  <a:lumMod val="10000"/>
                </a:schemeClr>
              </a:gs>
              <a:gs pos="1000">
                <a:schemeClr val="bg2">
                  <a:lumMod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7" name="Picture 45">
            <a:extLst>
              <a:ext uri="{FF2B5EF4-FFF2-40B4-BE49-F238E27FC236}">
                <a16:creationId xmlns:a16="http://schemas.microsoft.com/office/drawing/2014/main" id="{C6D1D972-A2A7-D17C-43D7-21BFD55D89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170A87-ACD8-8CD3-A87E-27691E08E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38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CC2467-1D2D-6C57-09A6-F74DD2434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836" y="0"/>
            <a:ext cx="12192000" cy="8723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3CDE04-B2C8-8D42-B115-96CFC9DDF617}"/>
              </a:ext>
            </a:extLst>
          </p:cNvPr>
          <p:cNvSpPr txBox="1"/>
          <p:nvPr userDrawn="1"/>
        </p:nvSpPr>
        <p:spPr>
          <a:xfrm>
            <a:off x="4463" y="6566227"/>
            <a:ext cx="582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B4DC6D-3845-054D-B670-BC88B6185FD2}" type="slidenum">
              <a:rPr lang="en-US" sz="105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urostile" panose="020B0504020202050204" pitchFamily="34" charset="77"/>
              </a:rPr>
              <a:t>‹#›</a:t>
            </a:fld>
            <a:endParaRPr lang="en-US" sz="1050">
              <a:solidFill>
                <a:schemeClr val="accent1">
                  <a:lumMod val="20000"/>
                  <a:lumOff val="80000"/>
                </a:schemeClr>
              </a:solidFill>
              <a:latin typeface="Eurostile" panose="020B0504020202050204" pitchFamily="34" charset="77"/>
            </a:endParaRPr>
          </a:p>
        </p:txBody>
      </p:sp>
      <p:pic>
        <p:nvPicPr>
          <p:cNvPr id="3" name="Picture 45">
            <a:extLst>
              <a:ext uri="{FF2B5EF4-FFF2-40B4-BE49-F238E27FC236}">
                <a16:creationId xmlns:a16="http://schemas.microsoft.com/office/drawing/2014/main" id="{5841A236-15D2-69B7-3532-727376A787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8F7AB-2DCD-B389-3D42-0EDAB10899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38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1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6886D-6012-C8D7-0560-C7D56688DD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0000"/>
                </a:schemeClr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AA69344B-A019-C01B-A066-FCD80B2FB8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AA336C-4AFC-C241-B622-1A3A156DC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9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5B101-4662-D04A-CB56-EE78E3C346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034" y="0"/>
            <a:ext cx="3520966" cy="6858000"/>
          </a:xfrm>
          <a:prstGeom prst="rect">
            <a:avLst/>
          </a:prstGeom>
        </p:spPr>
      </p:pic>
      <p:pic>
        <p:nvPicPr>
          <p:cNvPr id="4" name="Picture 45">
            <a:extLst>
              <a:ext uri="{FF2B5EF4-FFF2-40B4-BE49-F238E27FC236}">
                <a16:creationId xmlns:a16="http://schemas.microsoft.com/office/drawing/2014/main" id="{432042E8-F016-98F5-5B18-D37E9313AF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6FC1CE-A798-99CF-6A65-985B71E75C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3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CDE04-B2C8-8D42-B115-96CFC9DDF617}"/>
              </a:ext>
            </a:extLst>
          </p:cNvPr>
          <p:cNvSpPr txBox="1"/>
          <p:nvPr userDrawn="1"/>
        </p:nvSpPr>
        <p:spPr>
          <a:xfrm>
            <a:off x="4463" y="6566227"/>
            <a:ext cx="582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B4DC6D-3845-054D-B670-BC88B6185FD2}" type="slidenum">
              <a:rPr lang="en-US" sz="105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urostile" panose="020B0504020202050204" pitchFamily="34" charset="77"/>
              </a:rPr>
              <a:t>‹#›</a:t>
            </a:fld>
            <a:endParaRPr lang="en-US" sz="1050">
              <a:solidFill>
                <a:schemeClr val="accent1">
                  <a:lumMod val="20000"/>
                  <a:lumOff val="80000"/>
                </a:schemeClr>
              </a:solidFill>
              <a:latin typeface="Eurostile" panose="020B0504020202050204" pitchFamily="34" charset="77"/>
            </a:endParaRPr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2D4D6F10-BE32-F9D2-D254-60A40FAEBB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F5D5A6-20A8-FA09-07D5-106694612F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7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157A06-4D72-1D0A-DCB6-2CA4FAC10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2B14C2-B795-537F-0FB6-C4AF314A8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9EBB8-0F21-7704-26F1-C20AACADC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1F65D2-8256-3840-B111-75EB0318EF27}" type="datetimeFigureOut">
              <a:rPr lang="en-US" smtClean="0"/>
              <a:pPr>
                <a:defRPr/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507DB-9B6B-B5C1-5B8B-739F38895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C5DE2-AF7A-D528-246D-74F12DDD2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D15440-9D27-824B-A976-18A053D36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6" r:id="rId2"/>
    <p:sldLayoutId id="2147483777" r:id="rId3"/>
    <p:sldLayoutId id="2147483779" r:id="rId4"/>
    <p:sldLayoutId id="2147483780" r:id="rId5"/>
    <p:sldLayoutId id="2147483783" r:id="rId6"/>
    <p:sldLayoutId id="2147483790" r:id="rId7"/>
    <p:sldLayoutId id="2147483793" r:id="rId8"/>
    <p:sldLayoutId id="2147483796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9">
            <a:extLst>
              <a:ext uri="{FF2B5EF4-FFF2-40B4-BE49-F238E27FC236}">
                <a16:creationId xmlns:a16="http://schemas.microsoft.com/office/drawing/2014/main" id="{D07090AF-D498-C6CC-7C7C-BA645059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77738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5">
            <a:extLst>
              <a:ext uri="{FF2B5EF4-FFF2-40B4-BE49-F238E27FC236}">
                <a16:creationId xmlns:a16="http://schemas.microsoft.com/office/drawing/2014/main" id="{BBA1BC82-DE33-D1F1-D591-FA4929E60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2179638"/>
            <a:ext cx="756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8437" name="TextBox 30">
            <a:extLst>
              <a:ext uri="{FF2B5EF4-FFF2-40B4-BE49-F238E27FC236}">
                <a16:creationId xmlns:a16="http://schemas.microsoft.com/office/drawing/2014/main" id="{07438209-8314-3858-6C57-728495A97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310" y="5660269"/>
            <a:ext cx="420401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latin typeface="Eurostile"/>
                <a:cs typeface="Segoe UI Semibold"/>
              </a:rPr>
              <a:t>Internal Meeting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bg1">
                    <a:lumMod val="95000"/>
                  </a:schemeClr>
                </a:solidFill>
                <a:latin typeface="Eurostile"/>
                <a:cs typeface="Segoe UI Semibold"/>
              </a:rPr>
              <a:t>ICFO</a:t>
            </a:r>
            <a:r>
              <a:rPr lang="en-US" altLang="en-US" sz="3600" dirty="0">
                <a:solidFill>
                  <a:schemeClr val="bg1">
                    <a:lumMod val="95000"/>
                  </a:schemeClr>
                </a:solidFill>
                <a:latin typeface="Eurostile"/>
                <a:ea typeface="Calibri"/>
                <a:cs typeface="Segoe UI Semibold"/>
              </a:rPr>
              <a:t>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</a:rPr>
              <a:t>– December 19</a:t>
            </a:r>
            <a:r>
              <a:rPr lang="en-US" sz="2400" baseline="30000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</a:rPr>
              <a:t>th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>
                  <a:lumMod val="95000"/>
                </a:schemeClr>
              </a:solidFill>
              <a:latin typeface="Eurostile" panose="020B0504020202050204" pitchFamily="34" charset="77"/>
              <a:cs typeface="Segoe UI Semibold" panose="020B0502040204020203" pitchFamily="34" charset="0"/>
            </a:endParaRPr>
          </a:p>
        </p:txBody>
      </p:sp>
      <p:grpSp>
        <p:nvGrpSpPr>
          <p:cNvPr id="18438" name="Group 1">
            <a:extLst>
              <a:ext uri="{FF2B5EF4-FFF2-40B4-BE49-F238E27FC236}">
                <a16:creationId xmlns:a16="http://schemas.microsoft.com/office/drawing/2014/main" id="{03B2F661-281F-7588-D0FD-6CBF7064F695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-930275"/>
            <a:ext cx="3127375" cy="533400"/>
            <a:chOff x="590550" y="-1733550"/>
            <a:chExt cx="3127600" cy="533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63595C6-2309-F103-9A77-68CAFE175927}"/>
                </a:ext>
              </a:extLst>
            </p:cNvPr>
            <p:cNvSpPr/>
            <p:nvPr/>
          </p:nvSpPr>
          <p:spPr>
            <a:xfrm>
              <a:off x="1390708" y="-1733550"/>
              <a:ext cx="533438" cy="533400"/>
            </a:xfrm>
            <a:prstGeom prst="ellipse">
              <a:avLst/>
            </a:prstGeom>
            <a:solidFill>
              <a:srgbClr val="EC59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4353D38-8C43-5C90-F071-E221D0D9DDF4}"/>
                </a:ext>
              </a:extLst>
            </p:cNvPr>
            <p:cNvSpPr/>
            <p:nvPr/>
          </p:nvSpPr>
          <p:spPr>
            <a:xfrm>
              <a:off x="2287709" y="-1733550"/>
              <a:ext cx="533438" cy="5334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0C6F0CF-8C3F-B92E-4BFE-A1B593AF0662}"/>
                </a:ext>
              </a:extLst>
            </p:cNvPr>
            <p:cNvSpPr/>
            <p:nvPr/>
          </p:nvSpPr>
          <p:spPr>
            <a:xfrm>
              <a:off x="590550" y="-1733550"/>
              <a:ext cx="533438" cy="533400"/>
            </a:xfrm>
            <a:prstGeom prst="ellipse">
              <a:avLst/>
            </a:prstGeom>
            <a:solidFill>
              <a:srgbClr val="FEA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70C133F-D296-2FA0-E709-E13E8AD32097}"/>
                </a:ext>
              </a:extLst>
            </p:cNvPr>
            <p:cNvSpPr/>
            <p:nvPr/>
          </p:nvSpPr>
          <p:spPr>
            <a:xfrm>
              <a:off x="3184712" y="-1733550"/>
              <a:ext cx="533438" cy="533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BDCA7E4-F36B-A4EA-E93B-E04B921557E3}"/>
              </a:ext>
            </a:extLst>
          </p:cNvPr>
          <p:cNvSpPr/>
          <p:nvPr/>
        </p:nvSpPr>
        <p:spPr>
          <a:xfrm>
            <a:off x="3759201" y="459067"/>
            <a:ext cx="8873066" cy="1920149"/>
          </a:xfrm>
          <a:prstGeom prst="roundRect">
            <a:avLst/>
          </a:prstGeom>
          <a:solidFill>
            <a:schemeClr val="bg1">
              <a:alpha val="90164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43B29DD8-E82D-2510-80B3-D092CF948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372" y="310912"/>
            <a:ext cx="896302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Advanced Photonic Integrated Circuits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EC2E0B-D27C-32F7-A1A4-CC65DBB45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7" y="5813151"/>
            <a:ext cx="4170556" cy="9017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5" name="Picture 16">
            <a:extLst>
              <a:ext uri="{FF2B5EF4-FFF2-40B4-BE49-F238E27FC236}">
                <a16:creationId xmlns:a16="http://schemas.microsoft.com/office/drawing/2014/main" id="{F359C967-59A7-083E-0F11-D3319E363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763" y="-922338"/>
            <a:ext cx="1345854" cy="57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F9ED94-B41C-5E54-A1C4-099E53D6F4F8}"/>
              </a:ext>
            </a:extLst>
          </p:cNvPr>
          <p:cNvSpPr txBox="1"/>
          <p:nvPr/>
        </p:nvSpPr>
        <p:spPr>
          <a:xfrm>
            <a:off x="0" y="159173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F5597"/>
                </a:solidFill>
                <a:latin typeface="Eurostile" panose="020B0504020202050204" pitchFamily="34" charset="77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2F5597"/>
                </a:solidFill>
                <a:latin typeface="Eurostile" panose="020B0504020202050204" pitchFamily="34" charset="77"/>
              </a:rPr>
              <a:t>Pilot line Financial and Procurement Management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F555C1-A1AE-3671-0B6F-22AE1C8721C2}"/>
              </a:ext>
            </a:extLst>
          </p:cNvPr>
          <p:cNvSpPr txBox="1"/>
          <p:nvPr/>
        </p:nvSpPr>
        <p:spPr>
          <a:xfrm>
            <a:off x="0" y="320039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171BC"/>
                </a:solidFill>
                <a:latin typeface="Eurostile" panose="020B0504020202050204" pitchFamily="34" charset="77"/>
              </a:rPr>
              <a:t>Noelia Cuesta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BE5366-74B3-594C-1F17-9E43EAB8C17E}"/>
              </a:ext>
            </a:extLst>
          </p:cNvPr>
          <p:cNvSpPr txBox="1"/>
          <p:nvPr/>
        </p:nvSpPr>
        <p:spPr>
          <a:xfrm>
            <a:off x="-62631" y="457199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Eurostile" panose="020B0504020202050204" pitchFamily="34" charset="77"/>
              </a:rPr>
              <a:t>ICFO</a:t>
            </a:r>
          </a:p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Eurostile" panose="020B0504020202050204" pitchFamily="34" charset="77"/>
              </a:rPr>
              <a:t>19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Eurostile" panose="020B0504020202050204" pitchFamily="34" charset="77"/>
              </a:rPr>
              <a:t>th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Eurostile" panose="020B0504020202050204" pitchFamily="34" charset="77"/>
              </a:rPr>
              <a:t> December, 2025</a:t>
            </a:r>
          </a:p>
        </p:txBody>
      </p:sp>
    </p:spTree>
    <p:extLst>
      <p:ext uri="{BB962C8B-B14F-4D97-AF65-F5344CB8AC3E}">
        <p14:creationId xmlns:p14="http://schemas.microsoft.com/office/powerpoint/2010/main" val="395472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9">
            <a:extLst>
              <a:ext uri="{FF2B5EF4-FFF2-40B4-BE49-F238E27FC236}">
                <a16:creationId xmlns:a16="http://schemas.microsoft.com/office/drawing/2014/main" id="{1AA33A9D-1F90-0B86-52FC-07AE7D9D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21" y="132615"/>
            <a:ext cx="17443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4000" b="1" dirty="0" err="1">
                <a:solidFill>
                  <a:srgbClr val="FCED23"/>
                </a:solidFill>
                <a:latin typeface="Eurostile" panose="020B0504020202050204" pitchFamily="34" charset="77"/>
              </a:rPr>
              <a:t>Outline</a:t>
            </a:r>
            <a:endParaRPr lang="en-IE" altLang="en-US" sz="2400" b="1" dirty="0">
              <a:solidFill>
                <a:schemeClr val="bg1"/>
              </a:solidFill>
              <a:latin typeface="Eurostile" panose="020B0504020202050204" pitchFamily="34" charset="77"/>
            </a:endParaRPr>
          </a:p>
        </p:txBody>
      </p:sp>
      <p:sp>
        <p:nvSpPr>
          <p:cNvPr id="27653" name="TextBox 5">
            <a:extLst>
              <a:ext uri="{FF2B5EF4-FFF2-40B4-BE49-F238E27FC236}">
                <a16:creationId xmlns:a16="http://schemas.microsoft.com/office/drawing/2014/main" id="{3BE380CA-66ED-6066-DEF8-378FD2F1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963" y="2854325"/>
            <a:ext cx="385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Silicon Photonic Transceiver Module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Data Centre</a:t>
            </a:r>
          </a:p>
        </p:txBody>
      </p:sp>
      <p:sp>
        <p:nvSpPr>
          <p:cNvPr id="27657" name="TextBox 18">
            <a:extLst>
              <a:ext uri="{FF2B5EF4-FFF2-40B4-BE49-F238E27FC236}">
                <a16:creationId xmlns:a16="http://schemas.microsoft.com/office/drawing/2014/main" id="{E4A20415-ADC6-048D-A607-BFDDBF3B5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3429000"/>
            <a:ext cx="39437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Quantum Random Number Generator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Consumer Electronics</a:t>
            </a:r>
          </a:p>
        </p:txBody>
      </p:sp>
      <p:sp>
        <p:nvSpPr>
          <p:cNvPr id="27658" name="TextBox 19">
            <a:extLst>
              <a:ext uri="{FF2B5EF4-FFF2-40B4-BE49-F238E27FC236}">
                <a16:creationId xmlns:a16="http://schemas.microsoft.com/office/drawing/2014/main" id="{271F6399-2F25-EB4B-047A-03B63FAA0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473" y="954368"/>
            <a:ext cx="38074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Co-Packaged Photonic-FPGA Module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Artificial Intelligence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64BF6-FFF6-5198-0F99-1262E77DCF78}"/>
              </a:ext>
            </a:extLst>
          </p:cNvPr>
          <p:cNvSpPr txBox="1"/>
          <p:nvPr/>
        </p:nvSpPr>
        <p:spPr>
          <a:xfrm>
            <a:off x="1117601" y="1339077"/>
            <a:ext cx="2027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2F5597"/>
                </a:solidFill>
                <a:latin typeface="Aptos" panose="020B0004020202020204" pitchFamily="34" charset="0"/>
              </a:rPr>
              <a:t>Main updates: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984F8A-85F4-8B93-2B95-8E76B8BF81F5}"/>
              </a:ext>
            </a:extLst>
          </p:cNvPr>
          <p:cNvSpPr txBox="1"/>
          <p:nvPr/>
        </p:nvSpPr>
        <p:spPr>
          <a:xfrm>
            <a:off x="1600769" y="1975981"/>
            <a:ext cx="9459830" cy="18528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0171BC"/>
                </a:solidFill>
                <a:latin typeface="Aptos" panose="020B0004020202020204" pitchFamily="34" charset="0"/>
              </a:rPr>
              <a:t>Tenders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0171BC"/>
                </a:solidFill>
                <a:latin typeface="Aptos"/>
              </a:rPr>
              <a:t>Update on WP meetings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0171BC"/>
                </a:solidFill>
                <a:latin typeface="Aptos" panose="020B0004020202020204" pitchFamily="34" charset="0"/>
              </a:rPr>
              <a:t>Acknowledgment</a:t>
            </a:r>
          </a:p>
        </p:txBody>
      </p:sp>
    </p:spTree>
    <p:extLst>
      <p:ext uri="{BB962C8B-B14F-4D97-AF65-F5344CB8AC3E}">
        <p14:creationId xmlns:p14="http://schemas.microsoft.com/office/powerpoint/2010/main" val="251711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Box 5">
            <a:extLst>
              <a:ext uri="{FF2B5EF4-FFF2-40B4-BE49-F238E27FC236}">
                <a16:creationId xmlns:a16="http://schemas.microsoft.com/office/drawing/2014/main" id="{3BE380CA-66ED-6066-DEF8-378FD2F1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963" y="2854325"/>
            <a:ext cx="385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Silicon Photonic Transceiver Module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Data Centre</a:t>
            </a:r>
          </a:p>
        </p:txBody>
      </p:sp>
      <p:sp>
        <p:nvSpPr>
          <p:cNvPr id="27658" name="TextBox 19">
            <a:extLst>
              <a:ext uri="{FF2B5EF4-FFF2-40B4-BE49-F238E27FC236}">
                <a16:creationId xmlns:a16="http://schemas.microsoft.com/office/drawing/2014/main" id="{271F6399-2F25-EB4B-047A-03B63FAA0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473" y="954368"/>
            <a:ext cx="38074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Co-Packaged Photonic-FPGA Module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Artificial Intelligence</a:t>
            </a:r>
          </a:p>
        </p:txBody>
      </p:sp>
      <p:sp>
        <p:nvSpPr>
          <p:cNvPr id="9" name="TextBox 39">
            <a:extLst>
              <a:ext uri="{FF2B5EF4-FFF2-40B4-BE49-F238E27FC236}">
                <a16:creationId xmlns:a16="http://schemas.microsoft.com/office/drawing/2014/main" id="{22748AD8-6BD4-4458-B65D-C260BC929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51" y="1145168"/>
            <a:ext cx="34147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0171BC"/>
                </a:solidFill>
                <a:latin typeface="Eurostile" panose="020B0504020202050204" pitchFamily="34" charset="77"/>
              </a:rPr>
              <a:t>Tender for subcontracting</a:t>
            </a:r>
            <a:endParaRPr lang="en-IE" altLang="en-US" sz="1600" dirty="0">
              <a:latin typeface="Eurostile" panose="020B0504020202050204" pitchFamily="34" charset="77"/>
            </a:endParaRPr>
          </a:p>
        </p:txBody>
      </p:sp>
      <p:sp>
        <p:nvSpPr>
          <p:cNvPr id="11" name="TextBox 39">
            <a:extLst>
              <a:ext uri="{FF2B5EF4-FFF2-40B4-BE49-F238E27FC236}">
                <a16:creationId xmlns:a16="http://schemas.microsoft.com/office/drawing/2014/main" id="{EF2E4B50-D91E-4C81-8E86-FC1EB2551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21" y="206042"/>
            <a:ext cx="16065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4000" b="1" dirty="0" err="1">
                <a:solidFill>
                  <a:srgbClr val="FCED23"/>
                </a:solidFill>
                <a:latin typeface="Eurostile" panose="020B0504020202050204" pitchFamily="34" charset="77"/>
              </a:rPr>
              <a:t>Tenders</a:t>
            </a:r>
            <a:endParaRPr lang="en-IE" altLang="en-US" sz="2400" b="1" dirty="0">
              <a:solidFill>
                <a:schemeClr val="bg1"/>
              </a:solidFill>
              <a:latin typeface="Eurostile" panose="020B050402020205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59093-0CAA-4D84-96FD-E704CFE98F64}"/>
              </a:ext>
            </a:extLst>
          </p:cNvPr>
          <p:cNvSpPr txBox="1"/>
          <p:nvPr/>
        </p:nvSpPr>
        <p:spPr>
          <a:xfrm>
            <a:off x="479121" y="1940045"/>
            <a:ext cx="10738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ptos" panose="020B0004020202020204"/>
              </a:rPr>
              <a:t>AMIRES: </a:t>
            </a:r>
            <a:r>
              <a:rPr lang="en-GB" sz="2000" dirty="0">
                <a:latin typeface="Aptos" panose="020B0004020202020204"/>
              </a:rPr>
              <a:t>pending approval of the OCA (</a:t>
            </a:r>
            <a:r>
              <a:rPr lang="en-GB" sz="1800" i="1" dirty="0">
                <a:effectLst/>
                <a:latin typeface="Aptos" panose="020B0004020202020204"/>
                <a:ea typeface="Times New Roman" panose="02020603050405020304" pitchFamily="18" charset="0"/>
                <a:cs typeface="Calibri" panose="020F0502020204030204" pitchFamily="34" charset="0"/>
              </a:rPr>
              <a:t>Ownership Control Assessment)</a:t>
            </a:r>
            <a:endParaRPr lang="en-GB" sz="2000" dirty="0">
              <a:latin typeface="Aptos" panose="020B00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4ABE84-CE44-4CFF-A12D-E63B95C3B837}"/>
              </a:ext>
            </a:extLst>
          </p:cNvPr>
          <p:cNvSpPr txBox="1"/>
          <p:nvPr/>
        </p:nvSpPr>
        <p:spPr>
          <a:xfrm>
            <a:off x="416977" y="3500656"/>
            <a:ext cx="10738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latin typeface="Aptos" panose="020B000402020202020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Aptos" panose="020B0004020202020204"/>
              </a:rPr>
              <a:t>JPA – </a:t>
            </a:r>
            <a:r>
              <a:rPr lang="en-GB" sz="2000" b="1" dirty="0" err="1">
                <a:latin typeface="Aptos" panose="020B0004020202020204"/>
              </a:rPr>
              <a:t>PIXEurope</a:t>
            </a:r>
            <a:endParaRPr lang="en-GB" sz="2000" b="1" dirty="0">
              <a:latin typeface="Aptos" panose="020B0004020202020204"/>
            </a:endParaRPr>
          </a:p>
          <a:p>
            <a:pPr marL="742950" lvl="1" indent="-285750">
              <a:buFontTx/>
              <a:buChar char="-"/>
            </a:pPr>
            <a:r>
              <a:rPr lang="en-GB" sz="2000" dirty="0">
                <a:latin typeface="Aptos" panose="020B0004020202020204"/>
              </a:rPr>
              <a:t>ICFO04: Technical part prepared.</a:t>
            </a:r>
          </a:p>
          <a:p>
            <a:pPr marL="742950" lvl="1" indent="-285750">
              <a:buFontTx/>
              <a:buChar char="-"/>
            </a:pPr>
            <a:r>
              <a:rPr lang="en-GB" sz="2000" dirty="0">
                <a:latin typeface="Aptos" panose="020B0004020202020204"/>
              </a:rPr>
              <a:t>ICFO14: Initial draft completed.</a:t>
            </a:r>
          </a:p>
          <a:p>
            <a:pPr marL="742950" lvl="1" indent="-285750">
              <a:buFontTx/>
              <a:buChar char="-"/>
            </a:pPr>
            <a:r>
              <a:rPr lang="en-GB" sz="2000" dirty="0">
                <a:latin typeface="Aptos" panose="020B0004020202020204"/>
              </a:rPr>
              <a:t>ICFO16: Technical part prepared.</a:t>
            </a:r>
          </a:p>
          <a:p>
            <a:pPr marL="742950" lvl="1" indent="-285750">
              <a:buFontTx/>
              <a:buChar char="-"/>
            </a:pPr>
            <a:r>
              <a:rPr lang="en-GB" sz="2000" dirty="0">
                <a:latin typeface="Aptos" panose="020B0004020202020204"/>
              </a:rPr>
              <a:t>ICFO30: Technical part prepared.</a:t>
            </a:r>
          </a:p>
          <a:p>
            <a:pPr marL="742950" lvl="1" indent="-285750">
              <a:buFontTx/>
              <a:buChar char="-"/>
            </a:pPr>
            <a:r>
              <a:rPr lang="en-GB" sz="2000" dirty="0">
                <a:latin typeface="Aptos" panose="020B0004020202020204"/>
              </a:rPr>
              <a:t>ICFO06: initial steps.</a:t>
            </a:r>
          </a:p>
          <a:p>
            <a:pPr marL="742950" lvl="1" indent="-285750">
              <a:buFontTx/>
              <a:buChar char="-"/>
            </a:pPr>
            <a:endParaRPr lang="en-GB" sz="2000" dirty="0">
              <a:latin typeface="Aptos" panose="020B0004020202020204"/>
            </a:endParaRPr>
          </a:p>
          <a:p>
            <a:pPr lvl="1"/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Aptos" panose="020B0004020202020204"/>
              </a:rPr>
              <a:t>JPA </a:t>
            </a:r>
            <a:r>
              <a:rPr lang="en-GB" sz="2000" dirty="0" err="1">
                <a:solidFill>
                  <a:schemeClr val="accent4">
                    <a:lumMod val="50000"/>
                  </a:schemeClr>
                </a:solidFill>
                <a:latin typeface="Aptos" panose="020B0004020202020204"/>
              </a:rPr>
              <a:t>ChipsJU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Aptos" panose="020B0004020202020204"/>
              </a:rPr>
              <a:t> Competences: Drafted with the lawyers, pending inclusion in the administrative specifications. </a:t>
            </a:r>
          </a:p>
          <a:p>
            <a:pPr marL="742950" lvl="1" indent="-285750">
              <a:buFontTx/>
              <a:buChar char="-"/>
            </a:pPr>
            <a:endParaRPr lang="en-GB" sz="2000" dirty="0">
              <a:solidFill>
                <a:schemeClr val="accent4">
                  <a:lumMod val="50000"/>
                </a:schemeClr>
              </a:solidFill>
              <a:latin typeface="Aptos" panose="020B0004020202020204"/>
            </a:endParaRPr>
          </a:p>
        </p:txBody>
      </p:sp>
      <p:sp>
        <p:nvSpPr>
          <p:cNvPr id="13" name="TextBox 39">
            <a:extLst>
              <a:ext uri="{FF2B5EF4-FFF2-40B4-BE49-F238E27FC236}">
                <a16:creationId xmlns:a16="http://schemas.microsoft.com/office/drawing/2014/main" id="{3C6A6A88-7298-4375-BAC8-C402E1B14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51" y="2755268"/>
            <a:ext cx="2831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0171BC"/>
                </a:solidFill>
                <a:latin typeface="Eurostile" panose="020B0504020202050204" pitchFamily="34" charset="77"/>
              </a:rPr>
              <a:t>Tender for equipment</a:t>
            </a:r>
            <a:endParaRPr lang="en-IE" altLang="en-US" sz="1600" dirty="0">
              <a:latin typeface="Eurostile" panose="020B050402020205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0172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DAC8F-6CD7-2574-623B-1A6786460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9">
            <a:extLst>
              <a:ext uri="{FF2B5EF4-FFF2-40B4-BE49-F238E27FC236}">
                <a16:creationId xmlns:a16="http://schemas.microsoft.com/office/drawing/2014/main" id="{F66DC790-7ED9-0048-C443-125CD91DF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21" y="132615"/>
            <a:ext cx="91999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4000" b="1" dirty="0">
                <a:solidFill>
                  <a:srgbClr val="FCED23"/>
                </a:solidFill>
                <a:latin typeface="Eurostile"/>
              </a:rPr>
              <a:t>WP3 HE </a:t>
            </a:r>
            <a:r>
              <a:rPr lang="es-ES" altLang="en-US" sz="4000" b="1" dirty="0" err="1">
                <a:solidFill>
                  <a:srgbClr val="FCED23"/>
                </a:solidFill>
                <a:latin typeface="Eurostile"/>
              </a:rPr>
              <a:t>Installation</a:t>
            </a:r>
            <a:r>
              <a:rPr lang="es-ES" altLang="en-US" sz="4000" b="1" dirty="0">
                <a:solidFill>
                  <a:srgbClr val="FCED23"/>
                </a:solidFill>
                <a:latin typeface="Eurostile"/>
              </a:rPr>
              <a:t>, </a:t>
            </a:r>
            <a:r>
              <a:rPr lang="es-ES" altLang="en-US" sz="4000" b="1" dirty="0" err="1">
                <a:solidFill>
                  <a:srgbClr val="FCED23"/>
                </a:solidFill>
                <a:latin typeface="Eurostile"/>
              </a:rPr>
              <a:t>Qualification</a:t>
            </a:r>
            <a:r>
              <a:rPr lang="es-ES" altLang="en-US" sz="4000" b="1" dirty="0">
                <a:solidFill>
                  <a:srgbClr val="FCED23"/>
                </a:solidFill>
                <a:latin typeface="Eurostile"/>
              </a:rPr>
              <a:t> &amp; Site </a:t>
            </a:r>
            <a:r>
              <a:rPr lang="es-ES" altLang="en-US" sz="4000" b="1" dirty="0" err="1">
                <a:solidFill>
                  <a:srgbClr val="FCED23"/>
                </a:solidFill>
                <a:latin typeface="Eurostile"/>
              </a:rPr>
              <a:t>Acceptance</a:t>
            </a:r>
            <a:endParaRPr lang="en-IE" altLang="en-US" sz="2400" b="1" dirty="0">
              <a:solidFill>
                <a:schemeClr val="bg1"/>
              </a:solidFill>
              <a:latin typeface="Eurostile"/>
            </a:endParaRPr>
          </a:p>
        </p:txBody>
      </p:sp>
      <p:sp>
        <p:nvSpPr>
          <p:cNvPr id="27657" name="TextBox 18">
            <a:extLst>
              <a:ext uri="{FF2B5EF4-FFF2-40B4-BE49-F238E27FC236}">
                <a16:creationId xmlns:a16="http://schemas.microsoft.com/office/drawing/2014/main" id="{495292A1-B857-DAB3-F785-82E853EFA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3429000"/>
            <a:ext cx="39437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Quantum Random Number Generator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Consumer Electronics</a:t>
            </a:r>
          </a:p>
        </p:txBody>
      </p:sp>
      <p:sp>
        <p:nvSpPr>
          <p:cNvPr id="27658" name="TextBox 19">
            <a:extLst>
              <a:ext uri="{FF2B5EF4-FFF2-40B4-BE49-F238E27FC236}">
                <a16:creationId xmlns:a16="http://schemas.microsoft.com/office/drawing/2014/main" id="{91FCA049-1ABE-0690-43B6-9F22FD72C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473" y="954368"/>
            <a:ext cx="38074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Co-Packaged Photonic-FPGA Module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Artificial Intelligence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FD0A6-1ABF-480F-85E4-E983F1706E32}"/>
              </a:ext>
            </a:extLst>
          </p:cNvPr>
          <p:cNvSpPr txBox="1"/>
          <p:nvPr/>
        </p:nvSpPr>
        <p:spPr>
          <a:xfrm>
            <a:off x="517167" y="103446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71BC"/>
                </a:solidFill>
                <a:latin typeface="Eurostile" panose="020B0504020202050204" pitchFamily="34" charset="77"/>
              </a:rPr>
              <a:t>WP3 HE –Equipment Database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3783C-7C96-4054-9B86-3E26CF04FD41}"/>
              </a:ext>
            </a:extLst>
          </p:cNvPr>
          <p:cNvSpPr txBox="1"/>
          <p:nvPr/>
        </p:nvSpPr>
        <p:spPr>
          <a:xfrm>
            <a:off x="517167" y="1557682"/>
            <a:ext cx="1055611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latin typeface="Aptos" panose="020B0004020202020204"/>
              </a:rPr>
              <a:t>Objective: reporting to EU/technological capabilities.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latin typeface="Aptos" panose="020B0004020202020204"/>
              </a:rPr>
              <a:t>Equipment Tracking Excel: prepared by CSIC and ICFO.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 err="1">
                <a:latin typeface="Aptos" panose="020B0004020202020204"/>
              </a:rPr>
              <a:t>FAQs</a:t>
            </a:r>
            <a:endParaRPr lang="es-ES" sz="2000" dirty="0">
              <a:latin typeface="Aptos" panose="020B00040202020202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a-ES" i="1" dirty="0">
              <a:effectLst/>
              <a:latin typeface="Aptos" panose="020B0004020202020204"/>
              <a:ea typeface="Aptos" panose="020B0004020202020204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dirty="0">
              <a:latin typeface="Aptos" panose="020B00040202020202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Aptos" panose="020B00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E317A-AB84-48D5-A4D4-72A4BDE5A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29" y="2831976"/>
            <a:ext cx="4852316" cy="380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4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DAC8F-6CD7-2574-623B-1A6786460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9">
            <a:extLst>
              <a:ext uri="{FF2B5EF4-FFF2-40B4-BE49-F238E27FC236}">
                <a16:creationId xmlns:a16="http://schemas.microsoft.com/office/drawing/2014/main" id="{F66DC790-7ED9-0048-C443-125CD91DF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21" y="132615"/>
            <a:ext cx="91999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4000" b="1" dirty="0">
                <a:solidFill>
                  <a:srgbClr val="FCED23"/>
                </a:solidFill>
                <a:latin typeface="Eurostile"/>
              </a:rPr>
              <a:t>WP3 HE </a:t>
            </a:r>
            <a:r>
              <a:rPr lang="es-ES" altLang="en-US" sz="4000" b="1" dirty="0" err="1">
                <a:solidFill>
                  <a:srgbClr val="FCED23"/>
                </a:solidFill>
                <a:latin typeface="Eurostile"/>
              </a:rPr>
              <a:t>Installation</a:t>
            </a:r>
            <a:r>
              <a:rPr lang="es-ES" altLang="en-US" sz="4000" b="1" dirty="0">
                <a:solidFill>
                  <a:srgbClr val="FCED23"/>
                </a:solidFill>
                <a:latin typeface="Eurostile"/>
              </a:rPr>
              <a:t>, </a:t>
            </a:r>
            <a:r>
              <a:rPr lang="es-ES" altLang="en-US" sz="4000" b="1" dirty="0" err="1">
                <a:solidFill>
                  <a:srgbClr val="FCED23"/>
                </a:solidFill>
                <a:latin typeface="Eurostile"/>
              </a:rPr>
              <a:t>Qualification</a:t>
            </a:r>
            <a:r>
              <a:rPr lang="es-ES" altLang="en-US" sz="4000" b="1" dirty="0">
                <a:solidFill>
                  <a:srgbClr val="FCED23"/>
                </a:solidFill>
                <a:latin typeface="Eurostile"/>
              </a:rPr>
              <a:t> &amp; Site </a:t>
            </a:r>
            <a:r>
              <a:rPr lang="es-ES" altLang="en-US" sz="4000" b="1" dirty="0" err="1">
                <a:solidFill>
                  <a:srgbClr val="FCED23"/>
                </a:solidFill>
                <a:latin typeface="Eurostile"/>
              </a:rPr>
              <a:t>Acceptance</a:t>
            </a:r>
            <a:endParaRPr lang="en-IE" altLang="en-US" sz="2400" b="1" dirty="0">
              <a:solidFill>
                <a:schemeClr val="bg1"/>
              </a:solidFill>
              <a:latin typeface="Eurostile"/>
            </a:endParaRPr>
          </a:p>
        </p:txBody>
      </p:sp>
      <p:sp>
        <p:nvSpPr>
          <p:cNvPr id="27658" name="TextBox 19">
            <a:extLst>
              <a:ext uri="{FF2B5EF4-FFF2-40B4-BE49-F238E27FC236}">
                <a16:creationId xmlns:a16="http://schemas.microsoft.com/office/drawing/2014/main" id="{91FCA049-1ABE-0690-43B6-9F22FD72C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473" y="954368"/>
            <a:ext cx="38074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Co-Packaged Photonic-FPGA Module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Artificial Intelligence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FD0A6-1ABF-480F-85E4-E983F1706E32}"/>
              </a:ext>
            </a:extLst>
          </p:cNvPr>
          <p:cNvSpPr txBox="1"/>
          <p:nvPr/>
        </p:nvSpPr>
        <p:spPr>
          <a:xfrm>
            <a:off x="384008" y="1036856"/>
            <a:ext cx="1109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71BC"/>
                </a:solidFill>
                <a:latin typeface="Eurostile" panose="020B0504020202050204" pitchFamily="34" charset="77"/>
              </a:rPr>
              <a:t>WP3 HE – JPA signature status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E5451CF-D418-4DF9-B205-A9D5CDBB5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433814"/>
              </p:ext>
            </p:extLst>
          </p:nvPr>
        </p:nvGraphicFramePr>
        <p:xfrm>
          <a:off x="868254" y="1642564"/>
          <a:ext cx="10379754" cy="413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918">
                  <a:extLst>
                    <a:ext uri="{9D8B030D-6E8A-4147-A177-3AD203B41FA5}">
                      <a16:colId xmlns:a16="http://schemas.microsoft.com/office/drawing/2014/main" val="3127810304"/>
                    </a:ext>
                  </a:extLst>
                </a:gridCol>
                <a:gridCol w="3459918">
                  <a:extLst>
                    <a:ext uri="{9D8B030D-6E8A-4147-A177-3AD203B41FA5}">
                      <a16:colId xmlns:a16="http://schemas.microsoft.com/office/drawing/2014/main" val="846048686"/>
                    </a:ext>
                  </a:extLst>
                </a:gridCol>
                <a:gridCol w="3459918">
                  <a:extLst>
                    <a:ext uri="{9D8B030D-6E8A-4147-A177-3AD203B41FA5}">
                      <a16:colId xmlns:a16="http://schemas.microsoft.com/office/drawing/2014/main" val="1036105129"/>
                    </a:ext>
                  </a:extLst>
                </a:gridCol>
              </a:tblGrid>
              <a:tr h="275718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/>
                        </a:rPr>
                        <a:t>Organization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/>
                        </a:rPr>
                        <a:t>Status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/>
                        </a:rPr>
                        <a:t>Notes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652113"/>
                  </a:ext>
                </a:extLst>
              </a:tr>
              <a:tr h="275718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VTT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Fully signed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919644"/>
                  </a:ext>
                </a:extLst>
              </a:tr>
              <a:tr h="275718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UGENT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Fully</a:t>
                      </a: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a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signed</a:t>
                      </a:r>
                      <a:endParaRPr lang="ca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9952911"/>
                  </a:ext>
                </a:extLst>
              </a:tr>
              <a:tr h="275718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CSIC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Fully</a:t>
                      </a: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a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signed</a:t>
                      </a:r>
                      <a:endParaRPr lang="ca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6145389"/>
                  </a:ext>
                </a:extLst>
              </a:tr>
              <a:tr h="275718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UVIGO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Fully</a:t>
                      </a: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a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signed</a:t>
                      </a:r>
                      <a:endParaRPr lang="ca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3381971"/>
                  </a:ext>
                </a:extLst>
              </a:tr>
              <a:tr h="275718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SAL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Fully</a:t>
                      </a: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a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signed</a:t>
                      </a:r>
                      <a:endParaRPr lang="ca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7260319"/>
                  </a:ext>
                </a:extLst>
              </a:tr>
              <a:tr h="275718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Tyndall</a:t>
                      </a:r>
                      <a:endParaRPr lang="ca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Fully</a:t>
                      </a: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a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signed</a:t>
                      </a:r>
                      <a:endParaRPr lang="ca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1104044"/>
                  </a:ext>
                </a:extLst>
              </a:tr>
              <a:tr h="275718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IMDEA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Fully</a:t>
                      </a: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a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signed</a:t>
                      </a:r>
                      <a:endParaRPr lang="ca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2809703"/>
                  </a:ext>
                </a:extLst>
              </a:tr>
              <a:tr h="275718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IMEC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ptos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No reply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1273453"/>
                  </a:ext>
                </a:extLst>
              </a:tr>
              <a:tr h="275718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fully</a:t>
                      </a: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a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signed</a:t>
                      </a: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9917611"/>
                  </a:ext>
                </a:extLst>
              </a:tr>
              <a:tr h="275718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UPV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fully</a:t>
                      </a: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a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signed</a:t>
                      </a: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4479588"/>
                  </a:ext>
                </a:extLst>
              </a:tr>
              <a:tr h="275718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ICFO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fully</a:t>
                      </a: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a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signed</a:t>
                      </a: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2533473"/>
                  </a:ext>
                </a:extLst>
              </a:tr>
              <a:tr h="275718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TUE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fully</a:t>
                      </a: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a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signed</a:t>
                      </a: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0042098"/>
                  </a:ext>
                </a:extLst>
              </a:tr>
              <a:tr h="275718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TNO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fully</a:t>
                      </a: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a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signed</a:t>
                      </a: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8385361"/>
                  </a:ext>
                </a:extLst>
              </a:tr>
              <a:tr h="275718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UTWENTE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preparing</a:t>
                      </a:r>
                      <a:r>
                        <a:rPr lang="ca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for </a:t>
                      </a:r>
                      <a:r>
                        <a:rPr lang="ca-E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signature</a:t>
                      </a:r>
                      <a:endParaRPr lang="ca-ES" sz="1600" b="0" i="0" u="none" strike="noStrike" dirty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6288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64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4">
            <a:extLst>
              <a:ext uri="{FF2B5EF4-FFF2-40B4-BE49-F238E27FC236}">
                <a16:creationId xmlns:a16="http://schemas.microsoft.com/office/drawing/2014/main" id="{F3B63E3B-DF14-4A06-B9A7-F26A71C602F6}"/>
              </a:ext>
            </a:extLst>
          </p:cNvPr>
          <p:cNvSpPr/>
          <p:nvPr/>
        </p:nvSpPr>
        <p:spPr>
          <a:xfrm>
            <a:off x="379203" y="2972554"/>
            <a:ext cx="2105690" cy="1287627"/>
          </a:xfrm>
          <a:prstGeom prst="roundRect">
            <a:avLst>
              <a:gd name="adj" fmla="val 8186"/>
            </a:avLst>
          </a:prstGeom>
          <a:solidFill>
            <a:schemeClr val="accent1">
              <a:lumMod val="50000"/>
            </a:schemeClr>
          </a:solidFill>
          <a:ln w="19050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PIXEurope Training Program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CED23"/>
              </a:solidFill>
              <a:effectLst/>
              <a:uLnTx/>
              <a:uFillTx/>
              <a:latin typeface="Eurostile" panose="020B0504020202050204" pitchFamily="34" charset="77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860E80A-8373-4197-BFC4-FE6F98A8F340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2484893" y="1670605"/>
            <a:ext cx="406088" cy="1945763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027A3E-9AD0-40EE-BAEE-87827955E860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484893" y="3616368"/>
            <a:ext cx="406088" cy="1767541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84">
            <a:extLst>
              <a:ext uri="{FF2B5EF4-FFF2-40B4-BE49-F238E27FC236}">
                <a16:creationId xmlns:a16="http://schemas.microsoft.com/office/drawing/2014/main" id="{CC1E6383-B6F7-477B-9005-BAD86D69A0E6}"/>
              </a:ext>
            </a:extLst>
          </p:cNvPr>
          <p:cNvSpPr/>
          <p:nvPr/>
        </p:nvSpPr>
        <p:spPr>
          <a:xfrm>
            <a:off x="2986132" y="1158777"/>
            <a:ext cx="2105690" cy="1153226"/>
          </a:xfrm>
          <a:prstGeom prst="roundRect">
            <a:avLst>
              <a:gd name="adj" fmla="val 8186"/>
            </a:avLst>
          </a:prstGeom>
          <a:noFill/>
          <a:ln w="19050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External (end users)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HE + DEP</a:t>
            </a:r>
          </a:p>
        </p:txBody>
      </p:sp>
      <p:sp>
        <p:nvSpPr>
          <p:cNvPr id="18" name="Rounded Rectangle 84">
            <a:extLst>
              <a:ext uri="{FF2B5EF4-FFF2-40B4-BE49-F238E27FC236}">
                <a16:creationId xmlns:a16="http://schemas.microsoft.com/office/drawing/2014/main" id="{B3D3B5F7-EA5A-43A4-AFAC-C6DB4FA8E7EB}"/>
              </a:ext>
            </a:extLst>
          </p:cNvPr>
          <p:cNvSpPr/>
          <p:nvPr/>
        </p:nvSpPr>
        <p:spPr>
          <a:xfrm>
            <a:off x="2986132" y="4810633"/>
            <a:ext cx="2105690" cy="1153226"/>
          </a:xfrm>
          <a:prstGeom prst="roundRect">
            <a:avLst>
              <a:gd name="adj" fmla="val 8186"/>
            </a:avLst>
          </a:prstGeom>
          <a:noFill/>
          <a:ln w="19050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Internal (consortium members)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1"/>
                </a:solidFill>
                <a:latin typeface="Eurostile" panose="020B0504020202050204" pitchFamily="34" charset="77"/>
              </a:rPr>
              <a:t>HE + DEP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Eurostile" panose="020B0504020202050204" pitchFamily="34" charset="77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ECFD3B-234E-4E34-BBCF-42F344FFE4B0}"/>
              </a:ext>
            </a:extLst>
          </p:cNvPr>
          <p:cNvCxnSpPr>
            <a:cxnSpLocks/>
          </p:cNvCxnSpPr>
          <p:nvPr/>
        </p:nvCxnSpPr>
        <p:spPr>
          <a:xfrm>
            <a:off x="5091822" y="1670605"/>
            <a:ext cx="1151632" cy="0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62081A-94A3-4836-BA1C-0CB7A1D5A84A}"/>
              </a:ext>
            </a:extLst>
          </p:cNvPr>
          <p:cNvCxnSpPr>
            <a:cxnSpLocks/>
          </p:cNvCxnSpPr>
          <p:nvPr/>
        </p:nvCxnSpPr>
        <p:spPr>
          <a:xfrm flipV="1">
            <a:off x="5110294" y="5383909"/>
            <a:ext cx="1179668" cy="3337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84">
            <a:extLst>
              <a:ext uri="{FF2B5EF4-FFF2-40B4-BE49-F238E27FC236}">
                <a16:creationId xmlns:a16="http://schemas.microsoft.com/office/drawing/2014/main" id="{75B38183-C718-4333-BDFF-1817C845D063}"/>
              </a:ext>
            </a:extLst>
          </p:cNvPr>
          <p:cNvSpPr/>
          <p:nvPr/>
        </p:nvSpPr>
        <p:spPr>
          <a:xfrm>
            <a:off x="6327235" y="1018591"/>
            <a:ext cx="2105690" cy="1153226"/>
          </a:xfrm>
          <a:prstGeom prst="roundRect">
            <a:avLst>
              <a:gd name="adj" fmla="val 8186"/>
            </a:avLst>
          </a:prstGeom>
          <a:noFill/>
          <a:ln w="19050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Online training: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dirty="0">
                <a:solidFill>
                  <a:schemeClr val="accent1"/>
                </a:solidFill>
                <a:latin typeface="Eurostile" panose="020B0504020202050204" pitchFamily="34" charset="77"/>
              </a:rPr>
              <a:t>Live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On-demand</a:t>
            </a:r>
          </a:p>
        </p:txBody>
      </p:sp>
      <p:sp>
        <p:nvSpPr>
          <p:cNvPr id="26" name="Rounded Rectangle 84">
            <a:extLst>
              <a:ext uri="{FF2B5EF4-FFF2-40B4-BE49-F238E27FC236}">
                <a16:creationId xmlns:a16="http://schemas.microsoft.com/office/drawing/2014/main" id="{A2CBB040-D623-4132-86C7-75ECA0394E62}"/>
              </a:ext>
            </a:extLst>
          </p:cNvPr>
          <p:cNvSpPr/>
          <p:nvPr/>
        </p:nvSpPr>
        <p:spPr>
          <a:xfrm>
            <a:off x="6327235" y="4874007"/>
            <a:ext cx="2105689" cy="1153226"/>
          </a:xfrm>
          <a:prstGeom prst="roundRect">
            <a:avLst>
              <a:gd name="adj" fmla="val 8186"/>
            </a:avLst>
          </a:prstGeom>
          <a:noFill/>
          <a:ln w="19050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accent1"/>
                </a:solidFill>
                <a:latin typeface="Eurostile" panose="020B0504020202050204" pitchFamily="34" charset="77"/>
              </a:rPr>
              <a:t>In person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 training: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dirty="0">
                <a:solidFill>
                  <a:schemeClr val="accent1"/>
                </a:solidFill>
                <a:latin typeface="Eurostile" panose="020B0504020202050204" pitchFamily="34" charset="77"/>
              </a:rPr>
              <a:t>Hands-on training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dirty="0">
                <a:solidFill>
                  <a:schemeClr val="accent1"/>
                </a:solidFill>
                <a:latin typeface="Eurostile" panose="020B0504020202050204" pitchFamily="34" charset="77"/>
              </a:rPr>
              <a:t>One-to-one training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Small Group Training</a:t>
            </a: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E917F7CB-FB46-4234-A6A9-0E3906E63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13" y="93125"/>
            <a:ext cx="97457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4000" b="1" dirty="0">
                <a:solidFill>
                  <a:srgbClr val="FCED23"/>
                </a:solidFill>
                <a:latin typeface="Eurostile"/>
              </a:rPr>
              <a:t>WP3-DEP </a:t>
            </a:r>
            <a:r>
              <a:rPr lang="es-ES" altLang="en-US" sz="4000" b="1" dirty="0" err="1">
                <a:solidFill>
                  <a:srgbClr val="FCED23"/>
                </a:solidFill>
                <a:latin typeface="Eurostile"/>
              </a:rPr>
              <a:t>Training&amp;Interoperability</a:t>
            </a:r>
            <a:endParaRPr lang="en-IE" altLang="en-US" sz="2400" b="1" dirty="0">
              <a:solidFill>
                <a:schemeClr val="bg1"/>
              </a:solidFill>
              <a:latin typeface="Eurostile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B0AFCD6-1CE0-4B81-B211-7BFF53400111}"/>
              </a:ext>
            </a:extLst>
          </p:cNvPr>
          <p:cNvCxnSpPr>
            <a:cxnSpLocks/>
          </p:cNvCxnSpPr>
          <p:nvPr/>
        </p:nvCxnSpPr>
        <p:spPr>
          <a:xfrm>
            <a:off x="5119530" y="1735390"/>
            <a:ext cx="1123924" cy="1102205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1046A5E-7624-41B0-8750-1F6E9DBE7B1B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5091822" y="4125917"/>
            <a:ext cx="1198467" cy="1261329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84">
            <a:extLst>
              <a:ext uri="{FF2B5EF4-FFF2-40B4-BE49-F238E27FC236}">
                <a16:creationId xmlns:a16="http://schemas.microsoft.com/office/drawing/2014/main" id="{5272DBA0-D71A-4114-93A8-8A9D1E17FF31}"/>
              </a:ext>
            </a:extLst>
          </p:cNvPr>
          <p:cNvSpPr/>
          <p:nvPr/>
        </p:nvSpPr>
        <p:spPr>
          <a:xfrm>
            <a:off x="6327235" y="2282531"/>
            <a:ext cx="2105690" cy="1153226"/>
          </a:xfrm>
          <a:prstGeom prst="roundRect">
            <a:avLst>
              <a:gd name="adj" fmla="val 8186"/>
            </a:avLst>
          </a:prstGeom>
          <a:noFill/>
          <a:ln w="19050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accent1"/>
                </a:solidFill>
                <a:latin typeface="Eurostile" panose="020B0504020202050204" pitchFamily="34" charset="77"/>
              </a:rPr>
              <a:t>In person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 training: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dirty="0">
                <a:solidFill>
                  <a:schemeClr val="accent1"/>
                </a:solidFill>
                <a:latin typeface="Eurostile" panose="020B0504020202050204" pitchFamily="34" charset="77"/>
              </a:rPr>
              <a:t>Hands-on training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dirty="0">
                <a:solidFill>
                  <a:schemeClr val="accent1"/>
                </a:solidFill>
                <a:latin typeface="Eurostile" panose="020B0504020202050204" pitchFamily="34" charset="77"/>
              </a:rPr>
              <a:t>One-to-one training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Small Group Training</a:t>
            </a:r>
          </a:p>
        </p:txBody>
      </p:sp>
      <p:sp>
        <p:nvSpPr>
          <p:cNvPr id="31" name="Rounded Rectangle 84">
            <a:extLst>
              <a:ext uri="{FF2B5EF4-FFF2-40B4-BE49-F238E27FC236}">
                <a16:creationId xmlns:a16="http://schemas.microsoft.com/office/drawing/2014/main" id="{8FF6F130-ECCA-4B01-9699-C6426722489A}"/>
              </a:ext>
            </a:extLst>
          </p:cNvPr>
          <p:cNvSpPr/>
          <p:nvPr/>
        </p:nvSpPr>
        <p:spPr>
          <a:xfrm>
            <a:off x="6327234" y="3564610"/>
            <a:ext cx="2105691" cy="1153226"/>
          </a:xfrm>
          <a:prstGeom prst="roundRect">
            <a:avLst>
              <a:gd name="adj" fmla="val 8186"/>
            </a:avLst>
          </a:prstGeom>
          <a:noFill/>
          <a:ln w="19050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Online training: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dirty="0">
                <a:solidFill>
                  <a:schemeClr val="accent1"/>
                </a:solidFill>
                <a:latin typeface="Eurostile" panose="020B0504020202050204" pitchFamily="34" charset="77"/>
              </a:rPr>
              <a:t>Live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On-demand</a:t>
            </a:r>
          </a:p>
        </p:txBody>
      </p:sp>
      <p:sp>
        <p:nvSpPr>
          <p:cNvPr id="34" name="Rounded Rectangle 84">
            <a:extLst>
              <a:ext uri="{FF2B5EF4-FFF2-40B4-BE49-F238E27FC236}">
                <a16:creationId xmlns:a16="http://schemas.microsoft.com/office/drawing/2014/main" id="{2F594C0B-C815-4D4C-A041-79AE370DC280}"/>
              </a:ext>
            </a:extLst>
          </p:cNvPr>
          <p:cNvSpPr/>
          <p:nvPr/>
        </p:nvSpPr>
        <p:spPr>
          <a:xfrm>
            <a:off x="9467883" y="989101"/>
            <a:ext cx="2306143" cy="1153226"/>
          </a:xfrm>
          <a:prstGeom prst="roundRect">
            <a:avLst>
              <a:gd name="adj" fmla="val 8186"/>
            </a:avLst>
          </a:prstGeom>
          <a:noFill/>
          <a:ln w="19050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Costs: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personnel + indirect costs incurred by the partners who prepared the training</a:t>
            </a:r>
          </a:p>
        </p:txBody>
      </p:sp>
      <p:sp>
        <p:nvSpPr>
          <p:cNvPr id="35" name="Rounded Rectangle 84">
            <a:extLst>
              <a:ext uri="{FF2B5EF4-FFF2-40B4-BE49-F238E27FC236}">
                <a16:creationId xmlns:a16="http://schemas.microsoft.com/office/drawing/2014/main" id="{C9FDB987-2A02-4789-9A03-E39AFA628006}"/>
              </a:ext>
            </a:extLst>
          </p:cNvPr>
          <p:cNvSpPr/>
          <p:nvPr/>
        </p:nvSpPr>
        <p:spPr>
          <a:xfrm>
            <a:off x="9467883" y="3557594"/>
            <a:ext cx="2306143" cy="1153226"/>
          </a:xfrm>
          <a:prstGeom prst="roundRect">
            <a:avLst>
              <a:gd name="adj" fmla="val 8186"/>
            </a:avLst>
          </a:prstGeom>
          <a:noFill/>
          <a:ln w="19050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Costs: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personnel + indirect costs incurred by the partners who prepared the training</a:t>
            </a:r>
          </a:p>
        </p:txBody>
      </p:sp>
      <p:sp>
        <p:nvSpPr>
          <p:cNvPr id="38" name="Rounded Rectangle 84">
            <a:extLst>
              <a:ext uri="{FF2B5EF4-FFF2-40B4-BE49-F238E27FC236}">
                <a16:creationId xmlns:a16="http://schemas.microsoft.com/office/drawing/2014/main" id="{8AEF1074-1AA8-47D7-9983-73C207062F79}"/>
              </a:ext>
            </a:extLst>
          </p:cNvPr>
          <p:cNvSpPr/>
          <p:nvPr/>
        </p:nvSpPr>
        <p:spPr>
          <a:xfrm>
            <a:off x="9467884" y="2271180"/>
            <a:ext cx="2306143" cy="1153226"/>
          </a:xfrm>
          <a:prstGeom prst="roundRect">
            <a:avLst>
              <a:gd name="adj" fmla="val 8186"/>
            </a:avLst>
          </a:prstGeom>
          <a:noFill/>
          <a:ln w="19050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Costs: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personne</a:t>
            </a:r>
            <a:r>
              <a:rPr lang="en-US" sz="1400" dirty="0">
                <a:solidFill>
                  <a:schemeClr val="accent1"/>
                </a:solidFill>
                <a:latin typeface="Eurostile" panose="020B0504020202050204" pitchFamily="34" charset="77"/>
              </a:rPr>
              <a:t>l, equipment depreciation, consumables + indirect costs by the partners who prepared the training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Eurostile" panose="020B0504020202050204" pitchFamily="34" charset="77"/>
              <a:ea typeface="+mn-ea"/>
              <a:cs typeface="+mn-cs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1C005A5-78BA-404E-BDE4-DE50A02617C6}"/>
              </a:ext>
            </a:extLst>
          </p:cNvPr>
          <p:cNvCxnSpPr>
            <a:cxnSpLocks/>
          </p:cNvCxnSpPr>
          <p:nvPr/>
        </p:nvCxnSpPr>
        <p:spPr>
          <a:xfrm>
            <a:off x="8460357" y="2859144"/>
            <a:ext cx="980096" cy="0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84">
            <a:extLst>
              <a:ext uri="{FF2B5EF4-FFF2-40B4-BE49-F238E27FC236}">
                <a16:creationId xmlns:a16="http://schemas.microsoft.com/office/drawing/2014/main" id="{1C70210D-2795-4617-9B10-6BB335791FAD}"/>
              </a:ext>
            </a:extLst>
          </p:cNvPr>
          <p:cNvSpPr/>
          <p:nvPr/>
        </p:nvSpPr>
        <p:spPr>
          <a:xfrm>
            <a:off x="9467883" y="4874007"/>
            <a:ext cx="2306143" cy="1417062"/>
          </a:xfrm>
          <a:prstGeom prst="roundRect">
            <a:avLst>
              <a:gd name="adj" fmla="val 8186"/>
            </a:avLst>
          </a:prstGeom>
          <a:noFill/>
          <a:ln w="19050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Costs: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personnel</a:t>
            </a:r>
            <a:r>
              <a:rPr lang="en-US" sz="1400" dirty="0">
                <a:solidFill>
                  <a:schemeClr val="accent1"/>
                </a:solidFill>
                <a:latin typeface="Eurostile" panose="020B0504020202050204" pitchFamily="34" charset="77"/>
              </a:rPr>
              <a:t>, equipment depreciation, consumables, travel + indirect costs by the partners who prepared the activity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Eurostile" panose="020B0504020202050204" pitchFamily="34" charset="77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7CE53A-5710-79CB-C4FD-28BC79110810}"/>
              </a:ext>
            </a:extLst>
          </p:cNvPr>
          <p:cNvCxnSpPr>
            <a:cxnSpLocks/>
          </p:cNvCxnSpPr>
          <p:nvPr/>
        </p:nvCxnSpPr>
        <p:spPr>
          <a:xfrm>
            <a:off x="8451397" y="1585080"/>
            <a:ext cx="980096" cy="0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F3E0F63-8926-1D78-2DDD-9C55ADB5CCDA}"/>
              </a:ext>
            </a:extLst>
          </p:cNvPr>
          <p:cNvCxnSpPr>
            <a:cxnSpLocks/>
          </p:cNvCxnSpPr>
          <p:nvPr/>
        </p:nvCxnSpPr>
        <p:spPr>
          <a:xfrm>
            <a:off x="8460079" y="4217629"/>
            <a:ext cx="980096" cy="0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60E74DC-BFEA-68B6-FC29-34E6709EBA2A}"/>
              </a:ext>
            </a:extLst>
          </p:cNvPr>
          <p:cNvCxnSpPr>
            <a:cxnSpLocks/>
          </p:cNvCxnSpPr>
          <p:nvPr/>
        </p:nvCxnSpPr>
        <p:spPr>
          <a:xfrm>
            <a:off x="8460633" y="5515338"/>
            <a:ext cx="980096" cy="0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32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4">
            <a:extLst>
              <a:ext uri="{FF2B5EF4-FFF2-40B4-BE49-F238E27FC236}">
                <a16:creationId xmlns:a16="http://schemas.microsoft.com/office/drawing/2014/main" id="{F3B63E3B-DF14-4A06-B9A7-F26A71C602F6}"/>
              </a:ext>
            </a:extLst>
          </p:cNvPr>
          <p:cNvSpPr/>
          <p:nvPr/>
        </p:nvSpPr>
        <p:spPr>
          <a:xfrm>
            <a:off x="379203" y="2972554"/>
            <a:ext cx="2105690" cy="1287627"/>
          </a:xfrm>
          <a:prstGeom prst="roundRect">
            <a:avLst>
              <a:gd name="adj" fmla="val 8186"/>
            </a:avLst>
          </a:prstGeom>
          <a:solidFill>
            <a:schemeClr val="accent1">
              <a:lumMod val="50000"/>
            </a:schemeClr>
          </a:solidFill>
          <a:ln w="19050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Types of Open Access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CED23"/>
              </a:solidFill>
              <a:effectLst/>
              <a:uLnTx/>
              <a:uFillTx/>
              <a:latin typeface="Eurostile" panose="020B0504020202050204" pitchFamily="34" charset="77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860E80A-8373-4197-BFC4-FE6F98A8F340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2484893" y="1670605"/>
            <a:ext cx="406088" cy="1945763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027A3E-9AD0-40EE-BAEE-87827955E860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484893" y="3616368"/>
            <a:ext cx="406088" cy="1767541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84">
            <a:extLst>
              <a:ext uri="{FF2B5EF4-FFF2-40B4-BE49-F238E27FC236}">
                <a16:creationId xmlns:a16="http://schemas.microsoft.com/office/drawing/2014/main" id="{CC1E6383-B6F7-477B-9005-BAD86D69A0E6}"/>
              </a:ext>
            </a:extLst>
          </p:cNvPr>
          <p:cNvSpPr/>
          <p:nvPr/>
        </p:nvSpPr>
        <p:spPr>
          <a:xfrm>
            <a:off x="2986132" y="1158777"/>
            <a:ext cx="2105690" cy="1153226"/>
          </a:xfrm>
          <a:prstGeom prst="roundRect">
            <a:avLst>
              <a:gd name="adj" fmla="val 8186"/>
            </a:avLst>
          </a:prstGeom>
          <a:noFill/>
          <a:ln w="19050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Labtofab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(Projects that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levarage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 the PL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)</a:t>
            </a:r>
          </a:p>
        </p:txBody>
      </p:sp>
      <p:sp>
        <p:nvSpPr>
          <p:cNvPr id="18" name="Rounded Rectangle 84">
            <a:extLst>
              <a:ext uri="{FF2B5EF4-FFF2-40B4-BE49-F238E27FC236}">
                <a16:creationId xmlns:a16="http://schemas.microsoft.com/office/drawing/2014/main" id="{B3D3B5F7-EA5A-43A4-AFAC-C6DB4FA8E7EB}"/>
              </a:ext>
            </a:extLst>
          </p:cNvPr>
          <p:cNvSpPr/>
          <p:nvPr/>
        </p:nvSpPr>
        <p:spPr>
          <a:xfrm>
            <a:off x="2986132" y="4810633"/>
            <a:ext cx="2105690" cy="1153226"/>
          </a:xfrm>
          <a:prstGeom prst="roundRect">
            <a:avLst>
              <a:gd name="adj" fmla="val 8186"/>
            </a:avLst>
          </a:prstGeom>
          <a:noFill/>
          <a:ln w="19050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Services: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- Consultancy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- External Training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- Use of 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- Prototyping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62081A-94A3-4836-BA1C-0CB7A1D5A84A}"/>
              </a:ext>
            </a:extLst>
          </p:cNvPr>
          <p:cNvCxnSpPr>
            <a:cxnSpLocks/>
          </p:cNvCxnSpPr>
          <p:nvPr/>
        </p:nvCxnSpPr>
        <p:spPr>
          <a:xfrm flipV="1">
            <a:off x="5110294" y="5383909"/>
            <a:ext cx="1179668" cy="3337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84">
            <a:extLst>
              <a:ext uri="{FF2B5EF4-FFF2-40B4-BE49-F238E27FC236}">
                <a16:creationId xmlns:a16="http://schemas.microsoft.com/office/drawing/2014/main" id="{A2CBB040-D623-4132-86C7-75ECA0394E62}"/>
              </a:ext>
            </a:extLst>
          </p:cNvPr>
          <p:cNvSpPr/>
          <p:nvPr/>
        </p:nvSpPr>
        <p:spPr>
          <a:xfrm>
            <a:off x="6327235" y="4874007"/>
            <a:ext cx="3622184" cy="1153226"/>
          </a:xfrm>
          <a:prstGeom prst="roundRect">
            <a:avLst>
              <a:gd name="adj" fmla="val 8186"/>
            </a:avLst>
          </a:prstGeom>
          <a:noFill/>
          <a:ln w="19050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Cost model: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- Payment by End-User for Pilot Line personnel hours, indirect costs related with equipment items, consumables..)</a:t>
            </a: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E917F7CB-FB46-4234-A6A9-0E3906E63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13" y="93125"/>
            <a:ext cx="97457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4000" b="1" dirty="0">
                <a:solidFill>
                  <a:srgbClr val="FCED23"/>
                </a:solidFill>
                <a:latin typeface="Eurostile"/>
              </a:rPr>
              <a:t>WP3-Open Access/</a:t>
            </a:r>
            <a:r>
              <a:rPr lang="es-ES" altLang="en-US" sz="4000" b="1" dirty="0" err="1">
                <a:solidFill>
                  <a:srgbClr val="FCED23"/>
                </a:solidFill>
                <a:latin typeface="Eurostile"/>
              </a:rPr>
              <a:t>Cost</a:t>
            </a:r>
            <a:r>
              <a:rPr lang="es-ES" altLang="en-US" sz="4000" b="1" dirty="0">
                <a:solidFill>
                  <a:srgbClr val="FCED23"/>
                </a:solidFill>
                <a:latin typeface="Eurostile"/>
              </a:rPr>
              <a:t> </a:t>
            </a:r>
            <a:r>
              <a:rPr lang="es-ES" altLang="en-US" sz="4000" b="1" dirty="0" err="1">
                <a:solidFill>
                  <a:srgbClr val="FCED23"/>
                </a:solidFill>
                <a:latin typeface="Eurostile"/>
              </a:rPr>
              <a:t>model</a:t>
            </a:r>
            <a:endParaRPr lang="en-IE" altLang="en-US" sz="2400" b="1" dirty="0">
              <a:solidFill>
                <a:schemeClr val="bg1"/>
              </a:solidFill>
              <a:latin typeface="Eurostile"/>
            </a:endParaRPr>
          </a:p>
        </p:txBody>
      </p:sp>
      <p:sp>
        <p:nvSpPr>
          <p:cNvPr id="34" name="Rounded Rectangle 84">
            <a:extLst>
              <a:ext uri="{FF2B5EF4-FFF2-40B4-BE49-F238E27FC236}">
                <a16:creationId xmlns:a16="http://schemas.microsoft.com/office/drawing/2014/main" id="{2F594C0B-C815-4D4C-A041-79AE370DC280}"/>
              </a:ext>
            </a:extLst>
          </p:cNvPr>
          <p:cNvSpPr/>
          <p:nvPr/>
        </p:nvSpPr>
        <p:spPr>
          <a:xfrm>
            <a:off x="6227007" y="1168423"/>
            <a:ext cx="3622184" cy="1153226"/>
          </a:xfrm>
          <a:prstGeom prst="roundRect">
            <a:avLst>
              <a:gd name="adj" fmla="val 8186"/>
            </a:avLst>
          </a:prstGeom>
          <a:noFill/>
          <a:ln w="19050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Cost model: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- Chips JU funding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+mn-cs"/>
              </a:rPr>
              <a:t>- National funding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Eurostile" panose="020B0504020202050204" pitchFamily="34" charset="77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7CE53A-5710-79CB-C4FD-28BC79110810}"/>
              </a:ext>
            </a:extLst>
          </p:cNvPr>
          <p:cNvCxnSpPr>
            <a:cxnSpLocks/>
          </p:cNvCxnSpPr>
          <p:nvPr/>
        </p:nvCxnSpPr>
        <p:spPr>
          <a:xfrm>
            <a:off x="5115904" y="1670605"/>
            <a:ext cx="1111103" cy="0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71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DAC8F-6CD7-2574-623B-1A6786460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9">
            <a:extLst>
              <a:ext uri="{FF2B5EF4-FFF2-40B4-BE49-F238E27FC236}">
                <a16:creationId xmlns:a16="http://schemas.microsoft.com/office/drawing/2014/main" id="{F66DC790-7ED9-0048-C443-125CD91DF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20" y="132615"/>
            <a:ext cx="89681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4000" b="1" dirty="0" err="1">
                <a:solidFill>
                  <a:srgbClr val="FCED23"/>
                </a:solidFill>
                <a:latin typeface="Eurostile"/>
              </a:rPr>
              <a:t>Acnowledgement</a:t>
            </a:r>
            <a:endParaRPr lang="en-IE" altLang="en-US" sz="2400" b="1" dirty="0">
              <a:solidFill>
                <a:schemeClr val="bg1"/>
              </a:solidFill>
              <a:latin typeface="Eurostile"/>
            </a:endParaRPr>
          </a:p>
        </p:txBody>
      </p:sp>
      <p:sp>
        <p:nvSpPr>
          <p:cNvPr id="27657" name="TextBox 18">
            <a:extLst>
              <a:ext uri="{FF2B5EF4-FFF2-40B4-BE49-F238E27FC236}">
                <a16:creationId xmlns:a16="http://schemas.microsoft.com/office/drawing/2014/main" id="{495292A1-B857-DAB3-F785-82E853EFA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3429000"/>
            <a:ext cx="39437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Quantum Random Number Generator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Consumer Electronics</a:t>
            </a:r>
          </a:p>
        </p:txBody>
      </p:sp>
      <p:sp>
        <p:nvSpPr>
          <p:cNvPr id="27658" name="TextBox 19">
            <a:extLst>
              <a:ext uri="{FF2B5EF4-FFF2-40B4-BE49-F238E27FC236}">
                <a16:creationId xmlns:a16="http://schemas.microsoft.com/office/drawing/2014/main" id="{91FCA049-1ABE-0690-43B6-9F22FD72C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473" y="954368"/>
            <a:ext cx="38074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Co-Packaged Photonic-FPGA Module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Artificial Intelligence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FD0A6-1ABF-480F-85E4-E983F1706E32}"/>
              </a:ext>
            </a:extLst>
          </p:cNvPr>
          <p:cNvSpPr txBox="1"/>
          <p:nvPr/>
        </p:nvSpPr>
        <p:spPr>
          <a:xfrm>
            <a:off x="233082" y="8948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171BC"/>
                </a:solidFill>
                <a:latin typeface="Eurostile" panose="020B0504020202050204" pitchFamily="34" charset="77"/>
              </a:rPr>
              <a:t>PIXEurope</a:t>
            </a:r>
            <a:endParaRPr lang="en-US" sz="2800" b="1" dirty="0">
              <a:solidFill>
                <a:srgbClr val="0171BC"/>
              </a:solidFill>
              <a:latin typeface="Eurostile" panose="020B050402020205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801084-E968-42CA-A620-E122BA21A413}"/>
              </a:ext>
            </a:extLst>
          </p:cNvPr>
          <p:cNvSpPr txBox="1"/>
          <p:nvPr/>
        </p:nvSpPr>
        <p:spPr>
          <a:xfrm>
            <a:off x="501578" y="2105387"/>
            <a:ext cx="107730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en-GB" dirty="0">
              <a:latin typeface="Aptos" panose="020B0004020202020204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a-E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JPA (</a:t>
            </a:r>
            <a:r>
              <a:rPr lang="ca-E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procurement</a:t>
            </a:r>
            <a:r>
              <a:rPr lang="ca-E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):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The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acquisition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and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operation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of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the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Chips JU Pilot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Line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is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funded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jointly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by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the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Chips JU as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well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as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by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the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Participating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States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Spain,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Ireland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The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Netherlands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Finland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Belgium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Portugal,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Austria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France.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In particular,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the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acquisition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and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operation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is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co-funded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by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Spain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through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the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Ministry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for Digital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Transformation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and Civil Service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under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reference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CJU-010000-2025-0005, as part of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the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Recovery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Transformation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and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Resilience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Plan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(PRTR).”</a:t>
            </a:r>
            <a:endParaRPr lang="ca-ES" sz="1800" dirty="0">
              <a:effectLst/>
              <a:latin typeface="Aptos" panose="020B0004020202020204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a-ES" sz="1800" dirty="0" err="1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Communication</a:t>
            </a:r>
            <a:r>
              <a:rPr lang="ca-ES" sz="18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actions</a:t>
            </a:r>
            <a:r>
              <a:rPr lang="ca-ES" sz="18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for </a:t>
            </a:r>
            <a:r>
              <a:rPr lang="ca-ES" sz="1800" dirty="0" err="1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dissemination</a:t>
            </a:r>
            <a:r>
              <a:rPr lang="ca-ES" sz="18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(</a:t>
            </a:r>
            <a:r>
              <a:rPr lang="ca-ES" sz="1800" dirty="0" err="1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including</a:t>
            </a:r>
            <a:r>
              <a:rPr lang="ca-ES" sz="18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personnel</a:t>
            </a:r>
            <a:r>
              <a:rPr lang="ca-ES" sz="18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contracts</a:t>
            </a:r>
            <a:r>
              <a:rPr lang="ca-ES" sz="18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</a:t>
            </a:r>
            <a:r>
              <a:rPr lang="ca-ES" sz="1800" dirty="0" err="1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publications</a:t>
            </a:r>
            <a:r>
              <a:rPr lang="ca-ES" sz="18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):</a:t>
            </a:r>
            <a:r>
              <a:rPr lang="ca-ES" dirty="0">
                <a:solidFill>
                  <a:srgbClr val="4472C4"/>
                </a:solidFill>
                <a:latin typeface="Aptos" panose="020B0004020202020204"/>
              </a:rPr>
              <a:t> </a:t>
            </a:r>
            <a:r>
              <a:rPr lang="ca-ES" dirty="0" err="1">
                <a:solidFill>
                  <a:srgbClr val="4472C4"/>
                </a:solidFill>
                <a:latin typeface="Aptos" panose="020B0004020202020204"/>
              </a:rPr>
              <a:t>PIXEurope</a:t>
            </a:r>
            <a:r>
              <a:rPr lang="ca-ES" dirty="0">
                <a:solidFill>
                  <a:srgbClr val="4472C4"/>
                </a:solidFill>
                <a:latin typeface="Aptos" panose="020B0004020202020204"/>
              </a:rPr>
              <a:t> is </a:t>
            </a:r>
            <a:r>
              <a:rPr lang="ca-ES" dirty="0" err="1">
                <a:solidFill>
                  <a:srgbClr val="4472C4"/>
                </a:solidFill>
                <a:latin typeface="Aptos" panose="020B0004020202020204"/>
              </a:rPr>
              <a:t>co-funded</a:t>
            </a:r>
            <a:r>
              <a:rPr lang="ca-ES" dirty="0">
                <a:solidFill>
                  <a:srgbClr val="4472C4"/>
                </a:solidFill>
                <a:latin typeface="Aptos" panose="020B0004020202020204"/>
              </a:rPr>
              <a:t> </a:t>
            </a:r>
            <a:r>
              <a:rPr lang="ca-ES" dirty="0" err="1">
                <a:solidFill>
                  <a:srgbClr val="4472C4"/>
                </a:solidFill>
                <a:latin typeface="Aptos" panose="020B0004020202020204"/>
              </a:rPr>
              <a:t>by</a:t>
            </a:r>
            <a:r>
              <a:rPr lang="ca-ES" dirty="0">
                <a:solidFill>
                  <a:srgbClr val="4472C4"/>
                </a:solidFill>
                <a:latin typeface="Aptos" panose="020B0004020202020204"/>
              </a:rPr>
              <a:t> </a:t>
            </a:r>
            <a:r>
              <a:rPr lang="ca-ES" dirty="0" err="1">
                <a:solidFill>
                  <a:srgbClr val="4472C4"/>
                </a:solidFill>
                <a:latin typeface="Aptos" panose="020B0004020202020204"/>
              </a:rPr>
              <a:t>the</a:t>
            </a:r>
            <a:r>
              <a:rPr lang="ca-ES" dirty="0">
                <a:solidFill>
                  <a:srgbClr val="4472C4"/>
                </a:solidFill>
                <a:latin typeface="Aptos" panose="020B0004020202020204"/>
              </a:rPr>
              <a:t> Chips </a:t>
            </a:r>
            <a:r>
              <a:rPr lang="ca-ES" dirty="0" err="1">
                <a:solidFill>
                  <a:srgbClr val="4472C4"/>
                </a:solidFill>
                <a:latin typeface="Aptos" panose="020B0004020202020204"/>
              </a:rPr>
              <a:t>Joint</a:t>
            </a:r>
            <a:r>
              <a:rPr lang="ca-ES" dirty="0">
                <a:solidFill>
                  <a:srgbClr val="4472C4"/>
                </a:solidFill>
                <a:latin typeface="Aptos" panose="020B0004020202020204"/>
              </a:rPr>
              <a:t> </a:t>
            </a:r>
            <a:r>
              <a:rPr lang="ca-ES" dirty="0" err="1">
                <a:solidFill>
                  <a:srgbClr val="4472C4"/>
                </a:solidFill>
                <a:latin typeface="Aptos" panose="020B0004020202020204"/>
              </a:rPr>
              <a:t>Undertaking</a:t>
            </a:r>
            <a:r>
              <a:rPr lang="ca-ES" dirty="0">
                <a:solidFill>
                  <a:srgbClr val="4472C4"/>
                </a:solidFill>
                <a:latin typeface="Aptos" panose="020B0004020202020204"/>
              </a:rPr>
              <a:t> and </a:t>
            </a:r>
            <a:r>
              <a:rPr lang="ca-ES" dirty="0" err="1">
                <a:solidFill>
                  <a:srgbClr val="4472C4"/>
                </a:solidFill>
                <a:latin typeface="Aptos" panose="020B0004020202020204"/>
              </a:rPr>
              <a:t>national</a:t>
            </a:r>
            <a:r>
              <a:rPr lang="ca-ES" dirty="0">
                <a:solidFill>
                  <a:srgbClr val="4472C4"/>
                </a:solidFill>
                <a:latin typeface="Aptos" panose="020B0004020202020204"/>
              </a:rPr>
              <a:t> </a:t>
            </a:r>
            <a:r>
              <a:rPr lang="ca-ES" dirty="0" err="1">
                <a:solidFill>
                  <a:srgbClr val="4472C4"/>
                </a:solidFill>
                <a:latin typeface="Aptos" panose="020B0004020202020204"/>
              </a:rPr>
              <a:t>funding</a:t>
            </a:r>
            <a:r>
              <a:rPr lang="ca-ES" dirty="0">
                <a:solidFill>
                  <a:srgbClr val="4472C4"/>
                </a:solidFill>
                <a:latin typeface="Aptos" panose="020B0004020202020204"/>
              </a:rPr>
              <a:t> </a:t>
            </a:r>
            <a:r>
              <a:rPr lang="ca-ES" dirty="0" err="1">
                <a:solidFill>
                  <a:srgbClr val="4472C4"/>
                </a:solidFill>
                <a:latin typeface="Aptos" panose="020B0004020202020204"/>
              </a:rPr>
              <a:t>authorities</a:t>
            </a:r>
            <a:r>
              <a:rPr lang="ca-ES" dirty="0">
                <a:solidFill>
                  <a:srgbClr val="4472C4"/>
                </a:solidFill>
                <a:latin typeface="Aptos" panose="020B0004020202020204"/>
              </a:rPr>
              <a:t> of </a:t>
            </a:r>
            <a:r>
              <a:rPr lang="ca-ES" dirty="0" err="1">
                <a:solidFill>
                  <a:srgbClr val="4472C4"/>
                </a:solidFill>
                <a:latin typeface="Aptos" panose="020B0004020202020204"/>
              </a:rPr>
              <a:t>the</a:t>
            </a:r>
            <a:r>
              <a:rPr lang="ca-ES" dirty="0">
                <a:solidFill>
                  <a:srgbClr val="4472C4"/>
                </a:solidFill>
                <a:latin typeface="Aptos" panose="020B0004020202020204"/>
              </a:rPr>
              <a:t>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Participating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States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Spain,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Ireland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The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Netherlands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Finland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Belgium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Portugal,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Poland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Austria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, France,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Italy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United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Kingdom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. 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In particular,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it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is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co-funded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by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Spain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through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the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Ministry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for Digital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Transformation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and Civil Service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under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reference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CJU-010000-2025-0005, as part of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the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Recovery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Transformation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and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Resilience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Plan</a:t>
            </a:r>
            <a:r>
              <a:rPr lang="ca-ES" sz="1800" dirty="0">
                <a:solidFill>
                  <a:srgbClr val="ED7D31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(PRTR).</a:t>
            </a:r>
            <a:endParaRPr lang="ca-ES" sz="1800" dirty="0">
              <a:solidFill>
                <a:srgbClr val="0070C0"/>
              </a:solidFill>
              <a:effectLst/>
              <a:latin typeface="Aptos" panose="020B0004020202020204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a-ES" sz="1800" dirty="0" err="1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Communication</a:t>
            </a:r>
            <a:r>
              <a:rPr lang="ca-ES" sz="18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actions</a:t>
            </a:r>
            <a:r>
              <a:rPr lang="ca-ES" sz="18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for </a:t>
            </a:r>
            <a:r>
              <a:rPr lang="ca-ES" sz="1800" dirty="0" err="1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dissemination</a:t>
            </a:r>
            <a:r>
              <a:rPr lang="ca-ES" sz="18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(</a:t>
            </a:r>
            <a:r>
              <a:rPr lang="ca-ES" sz="1800" dirty="0" err="1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promotion</a:t>
            </a:r>
            <a:r>
              <a:rPr lang="ca-ES" sz="18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material&amp;website</a:t>
            </a:r>
            <a:r>
              <a:rPr lang="ca-ES" sz="18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):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PIXEurope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is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co-funded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by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the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European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Commission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through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the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Chips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Joint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Undertaking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and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national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funding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authorities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of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the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Participating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States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Spain,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Ireland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The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Netherlands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Finland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Belgium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Portugal,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Poland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Austria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, France,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Italy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United </a:t>
            </a:r>
            <a:r>
              <a:rPr lang="ca-ES" sz="1800" dirty="0" err="1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Kingdom</a:t>
            </a:r>
            <a:r>
              <a:rPr lang="ca-ES" sz="1800" dirty="0">
                <a:solidFill>
                  <a:srgbClr val="4472C4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.</a:t>
            </a:r>
            <a:endParaRPr lang="ca-ES" sz="1800" dirty="0">
              <a:solidFill>
                <a:srgbClr val="0070C0"/>
              </a:solidFill>
              <a:effectLst/>
              <a:latin typeface="Aptos" panose="020B0004020202020204"/>
              <a:ea typeface="Calibri" panose="020F0502020204030204" pitchFamily="34" charset="0"/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A10168-C5E7-4C3E-9E88-26C9EDEBB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23" y="1557474"/>
            <a:ext cx="2103302" cy="4938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0806AA-D47E-4D21-BF44-A9A767751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484" y="1503378"/>
            <a:ext cx="1515708" cy="6020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8B597B-3AA2-4462-9140-2F2E1FC88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547" y="1454127"/>
            <a:ext cx="2794263" cy="651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10CAAA-3D76-41F9-AA89-C460E45DC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429" y="1476721"/>
            <a:ext cx="2370824" cy="6553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81844A-6C0C-47E8-9691-DB0CDE6FD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0024" y="1465224"/>
            <a:ext cx="1053910" cy="69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92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XEUROPE_Nov 2024_VH_AH" id="{D34B805F-F4C9-3742-8E55-31D6B1DC475D}" vid="{284CB593-1392-6B43-A818-A67965EFEE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5d1d28-63a1-47d2-b183-8db8b631bd64" xsi:nil="true"/>
    <lcf76f155ced4ddcb4097134ff3c332f xmlns="08acbbc4-e147-45b9-b3fe-d0ca980aa2b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C6FC4BED136649842DD4ADC2008722" ma:contentTypeVersion="13" ma:contentTypeDescription="Create a new document." ma:contentTypeScope="" ma:versionID="305c80e300c91ed0277a1f5615743fbc">
  <xsd:schema xmlns:xsd="http://www.w3.org/2001/XMLSchema" xmlns:xs="http://www.w3.org/2001/XMLSchema" xmlns:p="http://schemas.microsoft.com/office/2006/metadata/properties" xmlns:ns2="08acbbc4-e147-45b9-b3fe-d0ca980aa2bf" xmlns:ns3="e55d1d28-63a1-47d2-b183-8db8b631bd64" targetNamespace="http://schemas.microsoft.com/office/2006/metadata/properties" ma:root="true" ma:fieldsID="000dc6eb4c58ce84c787cf237b005634" ns2:_="" ns3:_="">
    <xsd:import namespace="08acbbc4-e147-45b9-b3fe-d0ca980aa2bf"/>
    <xsd:import namespace="e55d1d28-63a1-47d2-b183-8db8b631bd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cbbc4-e147-45b9-b3fe-d0ca980aa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1904d0a-61a1-4684-a764-9f60756884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d1d28-63a1-47d2-b183-8db8b631bd6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7b73781-474e-4842-9b95-b70071c59e57}" ma:internalName="TaxCatchAll" ma:showField="CatchAllData" ma:web="e55d1d28-63a1-47d2-b183-8db8b631bd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8EC141-459B-411C-9436-1D0762F4942C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e55d1d28-63a1-47d2-b183-8db8b631bd64"/>
    <ds:schemaRef ds:uri="08acbbc4-e147-45b9-b3fe-d0ca980aa2b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1154564-FD49-44B6-B74B-6A63E3F7F0D6}"/>
</file>

<file path=customXml/itemProps3.xml><?xml version="1.0" encoding="utf-8"?>
<ds:datastoreItem xmlns:ds="http://schemas.openxmlformats.org/officeDocument/2006/customXml" ds:itemID="{279206EC-F492-442B-BF1A-E4FFB428F0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681</Words>
  <Application>Microsoft Office PowerPoint</Application>
  <PresentationFormat>Widescreen</PresentationFormat>
  <Paragraphs>141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Eurostile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Rofiana</dc:creator>
  <cp:lastModifiedBy>Noelia Cuesta</cp:lastModifiedBy>
  <cp:revision>50</cp:revision>
  <cp:lastPrinted>2025-01-14T09:17:11Z</cp:lastPrinted>
  <dcterms:created xsi:type="dcterms:W3CDTF">2019-07-11T04:27:09Z</dcterms:created>
  <dcterms:modified xsi:type="dcterms:W3CDTF">2025-12-19T10:08:28Z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2b9f0e9-202b-4570-819e-057a08236007_Enabled">
    <vt:lpwstr>true</vt:lpwstr>
  </property>
  <property fmtid="{D5CDD505-2E9C-101B-9397-08002B2CF9AE}" pid="3" name="MSIP_Label_62b9f0e9-202b-4570-819e-057a08236007_SetDate">
    <vt:lpwstr>2024-03-12T12:38:25Z</vt:lpwstr>
  </property>
  <property fmtid="{D5CDD505-2E9C-101B-9397-08002B2CF9AE}" pid="4" name="MSIP_Label_62b9f0e9-202b-4570-819e-057a08236007_Method">
    <vt:lpwstr>Privileged</vt:lpwstr>
  </property>
  <property fmtid="{D5CDD505-2E9C-101B-9397-08002B2CF9AE}" pid="5" name="MSIP_Label_62b9f0e9-202b-4570-819e-057a08236007_Name">
    <vt:lpwstr>Strictly Confidential – General - Unmarked</vt:lpwstr>
  </property>
  <property fmtid="{D5CDD505-2E9C-101B-9397-08002B2CF9AE}" pid="6" name="MSIP_Label_62b9f0e9-202b-4570-819e-057a08236007_SiteId">
    <vt:lpwstr>a72d5a72-25ee-40f0-9bd1-067cb5b770d4</vt:lpwstr>
  </property>
  <property fmtid="{D5CDD505-2E9C-101B-9397-08002B2CF9AE}" pid="7" name="MSIP_Label_62b9f0e9-202b-4570-819e-057a08236007_ActionId">
    <vt:lpwstr>b21edeb1-50e8-4e65-9e5d-92e34be7ad2e</vt:lpwstr>
  </property>
  <property fmtid="{D5CDD505-2E9C-101B-9397-08002B2CF9AE}" pid="8" name="MSIP_Label_62b9f0e9-202b-4570-819e-057a08236007_ContentBits">
    <vt:lpwstr>0</vt:lpwstr>
  </property>
  <property fmtid="{D5CDD505-2E9C-101B-9397-08002B2CF9AE}" pid="9" name="ContentTypeId">
    <vt:lpwstr>0x010100C4C6FC4BED136649842DD4ADC2008722</vt:lpwstr>
  </property>
  <property fmtid="{D5CDD505-2E9C-101B-9397-08002B2CF9AE}" pid="10" name="MediaServiceImageTags">
    <vt:lpwstr/>
  </property>
</Properties>
</file>