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146845795" r:id="rId5"/>
    <p:sldId id="2146845941" r:id="rId6"/>
    <p:sldId id="2146845959" r:id="rId7"/>
    <p:sldId id="2146845961" r:id="rId8"/>
    <p:sldId id="2146845962" r:id="rId9"/>
    <p:sldId id="2146845963" r:id="rId10"/>
    <p:sldId id="2146845964" r:id="rId11"/>
    <p:sldId id="2146845965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2E3193"/>
    <a:srgbClr val="FCED23"/>
    <a:srgbClr val="0171BC"/>
    <a:srgbClr val="FFCD00"/>
    <a:srgbClr val="0CE8F7"/>
    <a:srgbClr val="1BC4B5"/>
    <a:srgbClr val="2BE1D6"/>
    <a:srgbClr val="EAE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2"/>
    <p:restoredTop sz="94857"/>
  </p:normalViewPr>
  <p:slideViewPr>
    <p:cSldViewPr snapToGrid="0">
      <p:cViewPr varScale="1">
        <p:scale>
          <a:sx n="151" d="100"/>
          <a:sy n="151" d="100"/>
        </p:scale>
        <p:origin x="32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103D6D-FB2D-82D1-992B-0C3BDE959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9AAEA-73E0-CC0C-281A-DFF2873BE0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E35102-F972-B94F-BAE4-3146CD2E885D}" type="datetimeFigureOut">
              <a:rPr lang="en-US"/>
              <a:pPr>
                <a:defRPr/>
              </a:pPr>
              <a:t>12/19/2025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15B8C2B-BF21-3324-D51F-8CE8521E5C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8BBAD1-0D7E-705F-15AD-23AC6AC72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A44E2-BC63-721F-1776-0BFCB5F969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C3935-9EC9-CFD3-F4B5-DF1444CE2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0FE985-7710-404A-A94C-B5F103C71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142991B3-B38D-C0AD-C630-B59152DC03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5A44079D-1611-4DDC-811F-F58835D34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436B05D7-E729-DAAA-90F5-1582CC62BE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D9AE39-756C-8D4E-BBB1-637EDB3EC24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1E57FC8-D18E-83AA-6C64-F3A67BEA0103}"/>
              </a:ext>
            </a:extLst>
          </p:cNvPr>
          <p:cNvCxnSpPr>
            <a:cxnSpLocks/>
            <a:endCxn id="3078" idx="3"/>
          </p:cNvCxnSpPr>
          <p:nvPr userDrawn="1"/>
        </p:nvCxnSpPr>
        <p:spPr>
          <a:xfrm flipH="1">
            <a:off x="2986088" y="6607175"/>
            <a:ext cx="6970712" cy="635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311674C7-3E14-21F6-A785-63600032E0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4825" y="6453188"/>
            <a:ext cx="522288" cy="307975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>
                <a:solidFill>
                  <a:srgbClr val="44546A"/>
                </a:solidFill>
              </a:rPr>
              <a:t>0</a:t>
            </a:r>
            <a:fld id="{BB33F8BD-67B6-7A48-A4CE-7B7A27B86F75}" type="slidenum">
              <a:rPr lang="en-US" altLang="en-US" sz="1400" b="1" smtClean="0">
                <a:solidFill>
                  <a:srgbClr val="44546A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400" b="1">
              <a:solidFill>
                <a:srgbClr val="44546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BDE320-16B5-E184-3FB4-9AF6D605F543}"/>
              </a:ext>
            </a:extLst>
          </p:cNvPr>
          <p:cNvSpPr txBox="1"/>
          <p:nvPr userDrawn="1"/>
        </p:nvSpPr>
        <p:spPr>
          <a:xfrm>
            <a:off x="9745663" y="6477000"/>
            <a:ext cx="92233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>
                <a:solidFill>
                  <a:srgbClr val="B5C0CF"/>
                </a:solidFill>
                <a:latin typeface="+mn-lt"/>
              </a:rPr>
              <a:t>P A G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9823F-BE7B-4AFE-D6C5-71A433E318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913" y="6475413"/>
            <a:ext cx="29241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B5C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PIXEurope Proprietary – 11 Nov 2024</a:t>
            </a:r>
          </a:p>
        </p:txBody>
      </p:sp>
      <p:pic>
        <p:nvPicPr>
          <p:cNvPr id="7" name="Picture 45">
            <a:extLst>
              <a:ext uri="{FF2B5EF4-FFF2-40B4-BE49-F238E27FC236}">
                <a16:creationId xmlns:a16="http://schemas.microsoft.com/office/drawing/2014/main" id="{C7411CB0-7C43-9BA8-0303-BB7AAFB60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A2EC06-FB9E-F19F-17F0-04658ADC39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2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5">
            <a:extLst>
              <a:ext uri="{FF2B5EF4-FFF2-40B4-BE49-F238E27FC236}">
                <a16:creationId xmlns:a16="http://schemas.microsoft.com/office/drawing/2014/main" id="{313F0650-92B8-6E7A-F4CA-DD3D4045D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5A6A19-D13B-E3AF-7FCA-D209B29EF7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42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00BFF8-19BA-8C74-3FCE-D8864DC58F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D4C1F8F5-4D9F-5D38-40E9-AE0ADB7F63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B06CCC-E046-E433-0EFA-F99B8AD994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35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gradFill rotWithShape="0">
          <a:gsLst>
            <a:gs pos="0">
              <a:srgbClr val="D2136B"/>
            </a:gs>
            <a:gs pos="61000">
              <a:srgbClr val="ED7D31"/>
            </a:gs>
            <a:gs pos="100000">
              <a:srgbClr val="FFC00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35DB76-19C9-B821-885C-FC93F8B3B2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chemeClr val="bg2">
                  <a:lumMod val="90000"/>
                </a:schemeClr>
              </a:gs>
              <a:gs pos="100000">
                <a:schemeClr val="bg1"/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A49BAE8D-8F8F-FFD0-CCD6-0A000EDC51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8AA7AA-54BE-15F3-09E2-1CE396A51A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37182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4C388A-0CEE-7B0D-EFBC-A5A9CC16DE3D}"/>
              </a:ext>
            </a:extLst>
          </p:cNvPr>
          <p:cNvCxnSpPr>
            <a:cxnSpLocks/>
          </p:cNvCxnSpPr>
          <p:nvPr userDrawn="1"/>
        </p:nvCxnSpPr>
        <p:spPr>
          <a:xfrm flipH="1">
            <a:off x="2378075" y="6607175"/>
            <a:ext cx="7578725" cy="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CCD9E324-679F-9BD6-62C2-741B185399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4825" y="6453188"/>
            <a:ext cx="522288" cy="307975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>
                <a:solidFill>
                  <a:srgbClr val="44546A"/>
                </a:solidFill>
              </a:rPr>
              <a:t>0</a:t>
            </a:r>
            <a:fld id="{07D74AA8-8250-5140-9DB2-B1F0E6D514FD}" type="slidenum">
              <a:rPr lang="en-US" altLang="en-US" sz="1400" b="1" smtClean="0">
                <a:solidFill>
                  <a:srgbClr val="44546A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400" b="1">
              <a:solidFill>
                <a:srgbClr val="44546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BC888-A32E-72AF-ACC8-563F88174DA1}"/>
              </a:ext>
            </a:extLst>
          </p:cNvPr>
          <p:cNvSpPr txBox="1"/>
          <p:nvPr userDrawn="1"/>
        </p:nvSpPr>
        <p:spPr>
          <a:xfrm>
            <a:off x="9745663" y="6477000"/>
            <a:ext cx="92233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>
                <a:solidFill>
                  <a:srgbClr val="B5C0CF"/>
                </a:solidFill>
                <a:latin typeface="+mn-lt"/>
              </a:rPr>
              <a:t>P A G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5003C-BCA4-79EA-A25B-B439B09D07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913" y="6475413"/>
            <a:ext cx="29241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B5C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PIXEurope – April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9F25E-D3F9-46CF-EF17-32E9109C3B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chemeClr val="tx1">
                  <a:lumMod val="75000"/>
                  <a:lumOff val="25000"/>
                </a:schemeClr>
              </a:gs>
              <a:gs pos="100000">
                <a:schemeClr val="bg2">
                  <a:lumMod val="10000"/>
                </a:schemeClr>
              </a:gs>
              <a:gs pos="1000">
                <a:schemeClr val="bg2">
                  <a:lumMod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7" name="Picture 45">
            <a:extLst>
              <a:ext uri="{FF2B5EF4-FFF2-40B4-BE49-F238E27FC236}">
                <a16:creationId xmlns:a16="http://schemas.microsoft.com/office/drawing/2014/main" id="{C6D1D972-A2A7-D17C-43D7-21BFD55D89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170A87-ACD8-8CD3-A87E-27691E08E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38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CC2467-1D2D-6C57-09A6-F74DD2434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836" y="0"/>
            <a:ext cx="12192000" cy="8723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3CDE04-B2C8-8D42-B115-96CFC9DDF617}"/>
              </a:ext>
            </a:extLst>
          </p:cNvPr>
          <p:cNvSpPr txBox="1"/>
          <p:nvPr userDrawn="1"/>
        </p:nvSpPr>
        <p:spPr>
          <a:xfrm>
            <a:off x="4463" y="6566227"/>
            <a:ext cx="582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B4DC6D-3845-054D-B670-BC88B6185FD2}" type="slidenum">
              <a:rPr lang="en-US" sz="105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urostile" panose="020B0504020202050204" pitchFamily="34" charset="77"/>
              </a:rPr>
              <a:t>‹#›</a:t>
            </a:fld>
            <a:endParaRPr lang="en-US" sz="1050" dirty="0">
              <a:solidFill>
                <a:schemeClr val="accent1">
                  <a:lumMod val="20000"/>
                  <a:lumOff val="80000"/>
                </a:schemeClr>
              </a:solidFill>
              <a:latin typeface="Eurostile" panose="020B0504020202050204" pitchFamily="34" charset="77"/>
            </a:endParaRPr>
          </a:p>
        </p:txBody>
      </p:sp>
      <p:pic>
        <p:nvPicPr>
          <p:cNvPr id="3" name="Picture 45">
            <a:extLst>
              <a:ext uri="{FF2B5EF4-FFF2-40B4-BE49-F238E27FC236}">
                <a16:creationId xmlns:a16="http://schemas.microsoft.com/office/drawing/2014/main" id="{5841A236-15D2-69B7-3532-727376A787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8F7AB-2DCD-B389-3D42-0EDAB10899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38" y="96837"/>
            <a:ext cx="1277546" cy="27622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8F1DC7E-7E27-B50A-9C3F-37A426804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30" y="30163"/>
            <a:ext cx="9693826" cy="872360"/>
          </a:xfrm>
        </p:spPr>
        <p:txBody>
          <a:bodyPr/>
          <a:lstStyle>
            <a:lvl1pPr>
              <a:defRPr sz="4000" b="1">
                <a:solidFill>
                  <a:srgbClr val="FCED23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E09EB55-7FCF-A2F4-3548-F6FDF9DD30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2924" y="1236737"/>
            <a:ext cx="11027459" cy="3244850"/>
          </a:xfrm>
        </p:spPr>
        <p:txBody>
          <a:bodyPr/>
          <a:lstStyle>
            <a:lvl1pPr>
              <a:defRPr b="1">
                <a:solidFill>
                  <a:srgbClr val="2F5597"/>
                </a:solidFill>
                <a:latin typeface="Aptos" panose="020B00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2F5597"/>
                </a:solidFill>
                <a:latin typeface="Aptos" panose="020B00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2F5597"/>
                </a:solidFill>
                <a:latin typeface="Aptos" panose="020B00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solidFill>
                  <a:srgbClr val="2F5597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rgbClr val="2F5597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821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6886D-6012-C8D7-0560-C7D56688DD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AA69344B-A019-C01B-A066-FCD80B2FB8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AA336C-4AFC-C241-B622-1A3A156DC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9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5B101-4662-D04A-CB56-EE78E3C346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034" y="0"/>
            <a:ext cx="3520966" cy="6858000"/>
          </a:xfrm>
          <a:prstGeom prst="rect">
            <a:avLst/>
          </a:prstGeom>
        </p:spPr>
      </p:pic>
      <p:pic>
        <p:nvPicPr>
          <p:cNvPr id="4" name="Picture 45">
            <a:extLst>
              <a:ext uri="{FF2B5EF4-FFF2-40B4-BE49-F238E27FC236}">
                <a16:creationId xmlns:a16="http://schemas.microsoft.com/office/drawing/2014/main" id="{432042E8-F016-98F5-5B18-D37E9313AF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6FC1CE-A798-99CF-6A65-985B71E75C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3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CDE04-B2C8-8D42-B115-96CFC9DDF617}"/>
              </a:ext>
            </a:extLst>
          </p:cNvPr>
          <p:cNvSpPr txBox="1"/>
          <p:nvPr userDrawn="1"/>
        </p:nvSpPr>
        <p:spPr>
          <a:xfrm>
            <a:off x="4463" y="6566227"/>
            <a:ext cx="582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B4DC6D-3845-054D-B670-BC88B6185FD2}" type="slidenum">
              <a:rPr lang="en-US" sz="105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urostile" panose="020B0504020202050204" pitchFamily="34" charset="77"/>
              </a:rPr>
              <a:t>‹#›</a:t>
            </a:fld>
            <a:endParaRPr lang="en-US" sz="1050" dirty="0">
              <a:solidFill>
                <a:schemeClr val="accent1">
                  <a:lumMod val="20000"/>
                  <a:lumOff val="80000"/>
                </a:schemeClr>
              </a:solidFill>
              <a:latin typeface="Eurostile" panose="020B0504020202050204" pitchFamily="34" charset="77"/>
            </a:endParaRPr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2D4D6F10-BE32-F9D2-D254-60A40FAEBB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5D5A6-20A8-FA09-07D5-106694612F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7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157A06-4D72-1D0A-DCB6-2CA4FAC10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2B14C2-B795-537F-0FB6-C4AF314A8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9EBB8-0F21-7704-26F1-C20AACADC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1F65D2-8256-3840-B111-75EB0318EF27}" type="datetimeFigureOut">
              <a:rPr lang="en-US" smtClean="0"/>
              <a:pPr>
                <a:defRPr/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507DB-9B6B-B5C1-5B8B-739F38895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C5DE2-AF7A-D528-246D-74F12DDD2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D15440-9D27-824B-A976-18A053D36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6" r:id="rId2"/>
    <p:sldLayoutId id="2147483777" r:id="rId3"/>
    <p:sldLayoutId id="2147483779" r:id="rId4"/>
    <p:sldLayoutId id="2147483780" r:id="rId5"/>
    <p:sldLayoutId id="2147483783" r:id="rId6"/>
    <p:sldLayoutId id="2147483790" r:id="rId7"/>
    <p:sldLayoutId id="2147483793" r:id="rId8"/>
    <p:sldLayoutId id="2147483796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9">
            <a:extLst>
              <a:ext uri="{FF2B5EF4-FFF2-40B4-BE49-F238E27FC236}">
                <a16:creationId xmlns:a16="http://schemas.microsoft.com/office/drawing/2014/main" id="{D07090AF-D498-C6CC-7C7C-BA645059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77738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5">
            <a:extLst>
              <a:ext uri="{FF2B5EF4-FFF2-40B4-BE49-F238E27FC236}">
                <a16:creationId xmlns:a16="http://schemas.microsoft.com/office/drawing/2014/main" id="{BBA1BC82-DE33-D1F1-D591-FA4929E60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2179638"/>
            <a:ext cx="756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E" sz="1800" noProof="0" dirty="0">
              <a:solidFill>
                <a:srgbClr val="000000"/>
              </a:solidFill>
            </a:endParaRPr>
          </a:p>
        </p:txBody>
      </p:sp>
      <p:sp>
        <p:nvSpPr>
          <p:cNvPr id="18437" name="TextBox 30">
            <a:extLst>
              <a:ext uri="{FF2B5EF4-FFF2-40B4-BE49-F238E27FC236}">
                <a16:creationId xmlns:a16="http://schemas.microsoft.com/office/drawing/2014/main" id="{07438209-8314-3858-6C57-728495A97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480" y="6317745"/>
            <a:ext cx="379571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sz="2000" b="1" noProof="0" dirty="0">
                <a:solidFill>
                  <a:schemeClr val="bg1">
                    <a:lumMod val="95000"/>
                  </a:schemeClr>
                </a:solidFill>
                <a:latin typeface="Eurostile" panose="020B0504020202050204" pitchFamily="34" charset="77"/>
                <a:cs typeface="Segoe UI Semibold" panose="020B0502040204020203" pitchFamily="34" charset="0"/>
              </a:rPr>
              <a:t>Padraic Morrissey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E" sz="1800" b="1" noProof="0" dirty="0">
              <a:solidFill>
                <a:schemeClr val="bg1">
                  <a:lumMod val="95000"/>
                </a:schemeClr>
              </a:solidFill>
              <a:latin typeface="Eurostile" panose="020B0504020202050204" pitchFamily="34" charset="77"/>
              <a:cs typeface="Segoe UI Semibold" panose="020B0502040204020203" pitchFamily="34" charset="0"/>
            </a:endParaRPr>
          </a:p>
        </p:txBody>
      </p:sp>
      <p:grpSp>
        <p:nvGrpSpPr>
          <p:cNvPr id="18438" name="Group 1">
            <a:extLst>
              <a:ext uri="{FF2B5EF4-FFF2-40B4-BE49-F238E27FC236}">
                <a16:creationId xmlns:a16="http://schemas.microsoft.com/office/drawing/2014/main" id="{03B2F661-281F-7588-D0FD-6CBF7064F695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-930275"/>
            <a:ext cx="3127375" cy="533400"/>
            <a:chOff x="590550" y="-1733550"/>
            <a:chExt cx="3127600" cy="533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63595C6-2309-F103-9A77-68CAFE175927}"/>
                </a:ext>
              </a:extLst>
            </p:cNvPr>
            <p:cNvSpPr/>
            <p:nvPr/>
          </p:nvSpPr>
          <p:spPr>
            <a:xfrm>
              <a:off x="1390708" y="-1733550"/>
              <a:ext cx="533438" cy="533400"/>
            </a:xfrm>
            <a:prstGeom prst="ellipse">
              <a:avLst/>
            </a:prstGeom>
            <a:solidFill>
              <a:srgbClr val="EC59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noProof="0" dirty="0">
                <a:solidFill>
                  <a:prstClr val="white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4353D38-8C43-5C90-F071-E221D0D9DDF4}"/>
                </a:ext>
              </a:extLst>
            </p:cNvPr>
            <p:cNvSpPr/>
            <p:nvPr/>
          </p:nvSpPr>
          <p:spPr>
            <a:xfrm>
              <a:off x="2287709" y="-1733550"/>
              <a:ext cx="533438" cy="5334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noProof="0" dirty="0">
                <a:solidFill>
                  <a:prstClr val="white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0C6F0CF-8C3F-B92E-4BFE-A1B593AF0662}"/>
                </a:ext>
              </a:extLst>
            </p:cNvPr>
            <p:cNvSpPr/>
            <p:nvPr/>
          </p:nvSpPr>
          <p:spPr>
            <a:xfrm>
              <a:off x="590550" y="-1733550"/>
              <a:ext cx="533438" cy="533400"/>
            </a:xfrm>
            <a:prstGeom prst="ellipse">
              <a:avLst/>
            </a:prstGeom>
            <a:solidFill>
              <a:srgbClr val="FEA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noProof="0" dirty="0">
                <a:solidFill>
                  <a:prstClr val="white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0C133F-D296-2FA0-E709-E13E8AD32097}"/>
                </a:ext>
              </a:extLst>
            </p:cNvPr>
            <p:cNvSpPr/>
            <p:nvPr/>
          </p:nvSpPr>
          <p:spPr>
            <a:xfrm>
              <a:off x="3184712" y="-1733550"/>
              <a:ext cx="533438" cy="533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noProof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BDCA7E4-F36B-A4EA-E93B-E04B921557E3}"/>
              </a:ext>
            </a:extLst>
          </p:cNvPr>
          <p:cNvSpPr/>
          <p:nvPr/>
        </p:nvSpPr>
        <p:spPr>
          <a:xfrm>
            <a:off x="3759201" y="459067"/>
            <a:ext cx="8873066" cy="1920149"/>
          </a:xfrm>
          <a:prstGeom prst="roundRect">
            <a:avLst/>
          </a:prstGeom>
          <a:solidFill>
            <a:schemeClr val="bg1">
              <a:alpha val="90164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 dirty="0"/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43B29DD8-E82D-2510-80B3-D092CF948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5" y="782918"/>
            <a:ext cx="89630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sz="6600" b="1" noProof="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Interoperability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sz="6600" b="1" noProof="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EC2E0B-D27C-32F7-A1A4-CC65DBB45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7" y="5813151"/>
            <a:ext cx="4170556" cy="9017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4F03-2999-E619-F88A-BA0011B4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Interoperability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3716-3A12-A069-053F-6D0A1831C0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2924" y="1236737"/>
            <a:ext cx="8068513" cy="3244850"/>
          </a:xfrm>
        </p:spPr>
        <p:txBody>
          <a:bodyPr/>
          <a:lstStyle/>
          <a:p>
            <a:r>
              <a:rPr lang="en-GB" sz="2400" dirty="0"/>
              <a:t>Purpose of Interoperability</a:t>
            </a:r>
          </a:p>
          <a:p>
            <a:pPr lvl="1"/>
            <a:r>
              <a:rPr lang="en-GB" sz="2000" dirty="0"/>
              <a:t>Ensure the PIXEurope pilot line operates as one coherent system, linking activities across the technical work packages.</a:t>
            </a:r>
          </a:p>
          <a:p>
            <a:pPr lvl="1"/>
            <a:r>
              <a:rPr lang="en-GB" sz="2000" dirty="0"/>
              <a:t>Connect design, fabrication, packaging, test, and demonstrator work through defined interfaces and shared understanding.</a:t>
            </a:r>
          </a:p>
          <a:p>
            <a:r>
              <a:rPr lang="en-GB" sz="2400" dirty="0"/>
              <a:t>Our Role (Tyndall, WP3)</a:t>
            </a:r>
          </a:p>
          <a:p>
            <a:pPr lvl="1"/>
            <a:r>
              <a:rPr lang="en-GB" sz="2000" dirty="0"/>
              <a:t>Lead and coordinate interoperability activities across the technical WPs.</a:t>
            </a:r>
          </a:p>
          <a:p>
            <a:pPr lvl="1"/>
            <a:r>
              <a:rPr lang="en-GB" sz="2000" dirty="0"/>
              <a:t>Define and document interfaces and handoffs between design, fab, hybrid, packaging, and test.</a:t>
            </a:r>
          </a:p>
          <a:p>
            <a:pPr lvl="1"/>
            <a:r>
              <a:rPr lang="en-GB" sz="2000" dirty="0"/>
              <a:t>Support alignment across the pilot line by identifying dependencies and shared processes.</a:t>
            </a:r>
          </a:p>
          <a:p>
            <a:pPr lvl="1"/>
            <a:r>
              <a:rPr lang="en-GB" sz="2000" dirty="0"/>
              <a:t>Capture validated workflows and feed them into the Gateway and training activities.</a:t>
            </a:r>
          </a:p>
        </p:txBody>
      </p:sp>
      <p:pic>
        <p:nvPicPr>
          <p:cNvPr id="4" name="Picture 3" descr="A map of europe with different components&#10;&#10;Description automatically generated">
            <a:extLst>
              <a:ext uri="{FF2B5EF4-FFF2-40B4-BE49-F238E27FC236}">
                <a16:creationId xmlns:a16="http://schemas.microsoft.com/office/drawing/2014/main" id="{767DA5A6-1609-D52D-F722-C84896CB5C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150" y="3305907"/>
            <a:ext cx="2837566" cy="3053632"/>
          </a:xfrm>
          <a:prstGeom prst="rect">
            <a:avLst/>
          </a:prstGeom>
        </p:spPr>
      </p:pic>
      <p:pic>
        <p:nvPicPr>
          <p:cNvPr id="6" name="Picture 2" descr="108+ Thousand Connecting Cogs Royalty-Free Images, Stock Photos &amp; Pictures  | Shutterstock">
            <a:extLst>
              <a:ext uri="{FF2B5EF4-FFF2-40B4-BE49-F238E27FC236}">
                <a16:creationId xmlns:a16="http://schemas.microsoft.com/office/drawing/2014/main" id="{3ED5C8DE-B494-2410-EBD3-1840C51EA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9535" y="1862335"/>
            <a:ext cx="1454282" cy="133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454ED5-0253-3271-60AE-3E9A7A7CEA9E}"/>
              </a:ext>
            </a:extLst>
          </p:cNvPr>
          <p:cNvSpPr txBox="1"/>
          <p:nvPr/>
        </p:nvSpPr>
        <p:spPr>
          <a:xfrm>
            <a:off x="8953150" y="1288494"/>
            <a:ext cx="31750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171BC"/>
                </a:solidFill>
                <a:latin typeface="Aptos" panose="020B0004020202020204" pitchFamily="34" charset="0"/>
              </a:rPr>
              <a:t>Distributed Pilot Line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7024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B40D6-B91F-E4E3-AAC0-8144D15F5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FF466-D3A7-8C1E-EE5E-3767DDE27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Interoperability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C3DFD-F464-6CB5-D360-08EABE4819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2925" y="1236737"/>
            <a:ext cx="5794375" cy="3244850"/>
          </a:xfrm>
        </p:spPr>
        <p:txBody>
          <a:bodyPr/>
          <a:lstStyle/>
          <a:p>
            <a:r>
              <a:rPr lang="en-GB" sz="2400" dirty="0"/>
              <a:t>What Interoperability Means in Practice</a:t>
            </a:r>
          </a:p>
          <a:p>
            <a:pPr lvl="1"/>
            <a:r>
              <a:rPr lang="en-GB" sz="2000" dirty="0"/>
              <a:t>Links activities across all technical WPs (4–9) through defined interfaces and shared data.</a:t>
            </a:r>
          </a:p>
          <a:p>
            <a:pPr lvl="1"/>
            <a:r>
              <a:rPr lang="en-GB" sz="2000" dirty="0"/>
              <a:t>Helps links all technical WPs (4–9) with WP3 equipment</a:t>
            </a:r>
          </a:p>
          <a:p>
            <a:pPr lvl="1"/>
            <a:r>
              <a:rPr lang="en-GB" sz="2000" dirty="0"/>
              <a:t>Describes how one WP’s output becomes another’s input, ensuring continuity and traceability.</a:t>
            </a:r>
          </a:p>
          <a:p>
            <a:pPr lvl="1"/>
            <a:r>
              <a:rPr lang="en-GB" sz="2000" dirty="0"/>
              <a:t>Builds a common framework for exchanging information, designs, and test data.</a:t>
            </a:r>
          </a:p>
          <a:p>
            <a:pPr lvl="1"/>
            <a:r>
              <a:rPr lang="en-GB" sz="2000" dirty="0"/>
              <a:t>Uses Integration Test Vehicles (ITVs) to check critical handoffs early in the process.</a:t>
            </a:r>
          </a:p>
          <a:p>
            <a:pPr lvl="1"/>
            <a:r>
              <a:rPr lang="en-GB" sz="2000" dirty="0"/>
              <a:t>Feeds validated workflows and lessons into the Gateway and training activities.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BC855-D343-F33F-342D-A573A9B4A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058" y="4182162"/>
            <a:ext cx="3542071" cy="21024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CFBDC6-0FAA-F49D-9318-1A65660B7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476" y="1236737"/>
            <a:ext cx="2770680" cy="23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6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51FE5-9C5A-195F-17D3-510F23F34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2B29-3D0E-43E1-93EE-D98F8E4D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Interoperability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A5072-B15E-6AE1-18F3-42FACC3A7C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2925" y="1236737"/>
            <a:ext cx="10824158" cy="3244850"/>
          </a:xfrm>
        </p:spPr>
        <p:txBody>
          <a:bodyPr/>
          <a:lstStyle/>
          <a:p>
            <a:r>
              <a:rPr lang="en-GB" sz="2400" dirty="0"/>
              <a:t>Our Current Focus</a:t>
            </a:r>
            <a:endParaRPr lang="en-GB" sz="2000" dirty="0"/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Determine how we will work with partners — structure regular coordination meetings and bilateral calls to maintain alignment and momentum.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Define and document interfaces and handoffs across WP3–WP9.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Map dependencies between technical work packages and demonstrators.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Establish a common interoperability framework for tracking links and shared processes.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Coordinate with WP and demo leads to ensure activities align and dependencies are visible.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Begin identifying key interfaces for early validation (potential ITV candidates).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Capture validated workflows and feed them into the Gateway and training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60679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D59E1-52D8-662E-FA9C-8D22772F9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F0D3-5258-F9AC-CF23-6B1318FD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Interoperability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98DF3-43A6-F6FF-C822-1C26458815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2925" y="1236737"/>
            <a:ext cx="10824158" cy="3244850"/>
          </a:xfrm>
        </p:spPr>
        <p:txBody>
          <a:bodyPr/>
          <a:lstStyle/>
          <a:p>
            <a:r>
              <a:rPr lang="en-GB" sz="2400" dirty="0"/>
              <a:t>What Interoperability Is Not</a:t>
            </a:r>
            <a:endParaRPr lang="en-GB" sz="2000" dirty="0"/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We </a:t>
            </a:r>
            <a:r>
              <a:rPr lang="en-GB" sz="2000" b="1" dirty="0"/>
              <a:t>do not</a:t>
            </a:r>
            <a:r>
              <a:rPr lang="en-GB" sz="2000" dirty="0"/>
              <a:t> manage or deliver the demonstrators — this is led by ICFO (WP9).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We </a:t>
            </a:r>
            <a:r>
              <a:rPr lang="en-GB" sz="2000" b="1" dirty="0"/>
              <a:t>do not</a:t>
            </a:r>
            <a:r>
              <a:rPr lang="en-GB" sz="2000" dirty="0"/>
              <a:t> define technical work within design, fabrication, packaging, or testing.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We </a:t>
            </a:r>
            <a:r>
              <a:rPr lang="en-GB" sz="2000" b="1" dirty="0"/>
              <a:t>do</a:t>
            </a:r>
            <a:r>
              <a:rPr lang="en-GB" sz="2000" dirty="0"/>
              <a:t> </a:t>
            </a:r>
            <a:r>
              <a:rPr lang="en-GB" sz="2000" b="1" dirty="0"/>
              <a:t>not</a:t>
            </a:r>
            <a:r>
              <a:rPr lang="en-GB" sz="2000" dirty="0"/>
              <a:t> own individual WP deliverables or milestones.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We </a:t>
            </a:r>
            <a:r>
              <a:rPr lang="en-GB" sz="2000" b="1" dirty="0"/>
              <a:t>do</a:t>
            </a:r>
            <a:r>
              <a:rPr lang="en-GB" sz="2000" dirty="0"/>
              <a:t> coordinate, connect, and document how those WPs interact.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We </a:t>
            </a:r>
            <a:r>
              <a:rPr lang="en-GB" sz="2000" b="1" dirty="0"/>
              <a:t>do</a:t>
            </a:r>
            <a:r>
              <a:rPr lang="en-GB" sz="2000" dirty="0"/>
              <a:t> ensure that information, outputs, and dependencies are visible across the project.</a:t>
            </a:r>
          </a:p>
        </p:txBody>
      </p:sp>
    </p:spTree>
    <p:extLst>
      <p:ext uri="{BB962C8B-B14F-4D97-AF65-F5344CB8AC3E}">
        <p14:creationId xmlns:p14="http://schemas.microsoft.com/office/powerpoint/2010/main" val="253424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5D4A6-FD32-CCD0-A49D-30E5AB795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03FBF-F8F9-3591-A984-7A02DFDBD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Interoperability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47129-D442-9F49-AE7B-6964317052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2925" y="1236737"/>
            <a:ext cx="10824158" cy="3244850"/>
          </a:xfrm>
        </p:spPr>
        <p:txBody>
          <a:bodyPr/>
          <a:lstStyle/>
          <a:p>
            <a:r>
              <a:rPr lang="en-GB" sz="2400" dirty="0"/>
              <a:t>How Interoperability Links Across the WPs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/>
              <a:t>WP3 – Equipment (CSIC): </a:t>
            </a:r>
            <a:r>
              <a:rPr lang="en-GB" sz="2000" dirty="0"/>
              <a:t>Align equipment installation timelines with all other WPs.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/>
              <a:t>WP4 – Design (TU/e): </a:t>
            </a:r>
            <a:r>
              <a:rPr lang="en-GB" sz="2000" dirty="0"/>
              <a:t>Ensure design outputs are ready for fabrication, packaging, and test.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/>
              <a:t>WP5 – Monolithic Platforms (VTT): </a:t>
            </a:r>
            <a:r>
              <a:rPr lang="en-GB" sz="2000" dirty="0"/>
              <a:t>Align fabrication outputs with downstream hybrid and packaging requirements.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/>
              <a:t>WP6 – Hybrid Integration (UPV): </a:t>
            </a:r>
            <a:r>
              <a:rPr lang="en-GB" sz="2000" dirty="0"/>
              <a:t>Connect bonding and coupling interfaces with packaging and test.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/>
              <a:t>WP7 – Packaging (Tyndall): </a:t>
            </a:r>
            <a:r>
              <a:rPr lang="en-GB" sz="2000" dirty="0"/>
              <a:t>Lead packaging-level interoperability and validation of key interfaces.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/>
              <a:t>WP8 – Test &amp; Reliability (TU/e): </a:t>
            </a:r>
            <a:r>
              <a:rPr lang="en-GB" sz="2000" dirty="0"/>
              <a:t>Ensure test access and data compatibility across WPs.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/>
              <a:t>WP9 – Demonstrators (ICFO): </a:t>
            </a:r>
            <a:r>
              <a:rPr lang="en-GB" sz="2000" dirty="0"/>
              <a:t>ICFO leads demos; we track inter-WP readiness and dependencies.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/>
              <a:t>WP3 – Gateway, Training &amp; Open Access: </a:t>
            </a:r>
            <a:r>
              <a:rPr lang="en-GB" sz="2000" dirty="0"/>
              <a:t>Capture and share validated workflows across the pilot line.</a:t>
            </a:r>
          </a:p>
        </p:txBody>
      </p:sp>
    </p:spTree>
    <p:extLst>
      <p:ext uri="{BB962C8B-B14F-4D97-AF65-F5344CB8AC3E}">
        <p14:creationId xmlns:p14="http://schemas.microsoft.com/office/powerpoint/2010/main" val="389879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1A61C-000C-1E3C-4541-5E8B66D61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B55A-FA6B-58C4-2381-8A47BAB6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Interoperability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DB9DA-5BDE-5E9A-1F69-24E21C3194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2925" y="1236737"/>
            <a:ext cx="10824158" cy="3244850"/>
          </a:xfrm>
        </p:spPr>
        <p:txBody>
          <a:bodyPr/>
          <a:lstStyle/>
          <a:p>
            <a:r>
              <a:rPr lang="en-GB" sz="2400" dirty="0"/>
              <a:t>Quarterly Interoperability Coordination Meetings</a:t>
            </a:r>
          </a:p>
          <a:p>
            <a:pPr lvl="1"/>
            <a:r>
              <a:rPr lang="en-GB" sz="2000" dirty="0"/>
              <a:t>Bring together all WP3–WP9 leads to review progress, dependencies, and key handoffs.</a:t>
            </a:r>
          </a:p>
          <a:p>
            <a:pPr lvl="1"/>
            <a:r>
              <a:rPr lang="en-GB" sz="2000" dirty="0"/>
              <a:t>Focus on interface updates, ITV progress, equipment installation and overall alignment.</a:t>
            </a:r>
          </a:p>
          <a:p>
            <a:r>
              <a:rPr lang="en-GB" sz="2400" dirty="0"/>
              <a:t>Bilateral Meetings with WP Leads</a:t>
            </a:r>
          </a:p>
          <a:p>
            <a:pPr lvl="1"/>
            <a:r>
              <a:rPr lang="en-GB" sz="2000" dirty="0"/>
              <a:t>Short, focused calls every 6–8 weeks to discuss progress, dependencies, and risks.</a:t>
            </a:r>
          </a:p>
          <a:p>
            <a:pPr lvl="1"/>
            <a:r>
              <a:rPr lang="en-GB" sz="2000" dirty="0"/>
              <a:t>Used to maintain momentum between quarterly meetings.</a:t>
            </a:r>
          </a:p>
          <a:p>
            <a:r>
              <a:rPr lang="en-GB" sz="2400" dirty="0"/>
              <a:t>Regular Coordination with ICFO (WP9)</a:t>
            </a:r>
          </a:p>
          <a:p>
            <a:pPr lvl="1"/>
            <a:r>
              <a:rPr lang="en-GB" sz="2000" dirty="0"/>
              <a:t>Monthly short catch-ups to align demo timelines, interface readiness, and cross-WP dependencies.</a:t>
            </a:r>
          </a:p>
          <a:p>
            <a:r>
              <a:rPr lang="en-GB" sz="2400" dirty="0"/>
              <a:t>Ad-hoc or Thematic Sessions</a:t>
            </a:r>
          </a:p>
          <a:p>
            <a:pPr lvl="1"/>
            <a:r>
              <a:rPr lang="en-GB" sz="2000" dirty="0"/>
              <a:t>Held when specific issues arise, for example, design-to-test alignment or packaging-to-fab interface topics.</a:t>
            </a:r>
          </a:p>
        </p:txBody>
      </p:sp>
    </p:spTree>
    <p:extLst>
      <p:ext uri="{BB962C8B-B14F-4D97-AF65-F5344CB8AC3E}">
        <p14:creationId xmlns:p14="http://schemas.microsoft.com/office/powerpoint/2010/main" val="104099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30AA4-A401-0E21-E8A8-AA85EAB34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4535C-00FB-74DE-592D-34FE3A05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Interoperability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B69B1-3990-7AB2-DBEE-982886A03F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2924" y="1236737"/>
            <a:ext cx="11126161" cy="3244850"/>
          </a:xfrm>
        </p:spPr>
        <p:txBody>
          <a:bodyPr/>
          <a:lstStyle/>
          <a:p>
            <a:r>
              <a:rPr lang="en-GB" sz="2400" dirty="0"/>
              <a:t>Next Steps for Interoperability (General)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Work toward a shared understanding of interoperability across the pilot line.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Build clarity on how the work packages connect and where their activities depend on one another.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Strengthen communication and coordination between WPs to maintain alignment.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Begin exploring early validation opportunities that can check interfaces and handoffs in practice.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Capture and share lessons learned that can later support Gateway and training activities.</a:t>
            </a:r>
          </a:p>
          <a:p>
            <a:r>
              <a:rPr lang="en-GB" sz="2400" dirty="0"/>
              <a:t>Focus for the coming months (WP3 Interop Team)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Continue engagement with WP and demo leads to map dependencies.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Develop a draft interoperability framework to guide future work.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Prepare for the first coordination session to discuss interfaces and next steps collectively.</a:t>
            </a:r>
          </a:p>
        </p:txBody>
      </p:sp>
    </p:spTree>
    <p:extLst>
      <p:ext uri="{BB962C8B-B14F-4D97-AF65-F5344CB8AC3E}">
        <p14:creationId xmlns:p14="http://schemas.microsoft.com/office/powerpoint/2010/main" val="2106426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XEUROPE_Nov 2024_VH_AH" id="{D34B805F-F4C9-3742-8E55-31D6B1DC475D}" vid="{284CB593-1392-6B43-A818-A67965EFEE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f54627-80f7-4173-89c8-70c5f3082a0e" xsi:nil="true"/>
    <lcf76f155ced4ddcb4097134ff3c332f xmlns="b7d07021-0ea6-4240-9b31-dd579c0fd62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814B0755DE8A4EB4B4D76C60DF53EC" ma:contentTypeVersion="11" ma:contentTypeDescription="Create a new document." ma:contentTypeScope="" ma:versionID="83531dd96e74a93926be8ce7c3e188f6">
  <xsd:schema xmlns:xsd="http://www.w3.org/2001/XMLSchema" xmlns:xs="http://www.w3.org/2001/XMLSchema" xmlns:p="http://schemas.microsoft.com/office/2006/metadata/properties" xmlns:ns2="b7d07021-0ea6-4240-9b31-dd579c0fd625" xmlns:ns3="36f54627-80f7-4173-89c8-70c5f3082a0e" targetNamespace="http://schemas.microsoft.com/office/2006/metadata/properties" ma:root="true" ma:fieldsID="082905e039a3ef9d61e19250a634f9ce" ns2:_="" ns3:_="">
    <xsd:import namespace="b7d07021-0ea6-4240-9b31-dd579c0fd625"/>
    <xsd:import namespace="36f54627-80f7-4173-89c8-70c5f3082a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07021-0ea6-4240-9b31-dd579c0fd6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1904d0a-61a1-4684-a764-9f60756884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54627-80f7-4173-89c8-70c5f3082a0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7d1ae71-3f4f-436d-b3ab-d5dec21ae572}" ma:internalName="TaxCatchAll" ma:showField="CatchAllData" ma:web="36f54627-80f7-4173-89c8-70c5f3082a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9206EC-F492-442B-BF1A-E4FFB428F0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8EC141-459B-411C-9436-1D0762F4942C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purl.org/dc/elements/1.1/"/>
    <ds:schemaRef ds:uri="804c0755-fe45-4614-a502-c050c79e32b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36f54627-80f7-4173-89c8-70c5f3082a0e"/>
    <ds:schemaRef ds:uri="b7d07021-0ea6-4240-9b31-dd579c0fd625"/>
  </ds:schemaRefs>
</ds:datastoreItem>
</file>

<file path=customXml/itemProps3.xml><?xml version="1.0" encoding="utf-8"?>
<ds:datastoreItem xmlns:ds="http://schemas.openxmlformats.org/officeDocument/2006/customXml" ds:itemID="{BC94F431-9E8E-4F01-A3FC-251A454774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07021-0ea6-4240-9b31-dd579c0fd625"/>
    <ds:schemaRef ds:uri="36f54627-80f7-4173-89c8-70c5f3082a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11060</TotalTime>
  <Words>748</Words>
  <Application>Microsoft Office PowerPoint</Application>
  <PresentationFormat>Widescreen</PresentationFormat>
  <Paragraphs>70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Courier New</vt:lpstr>
      <vt:lpstr>Eurostile</vt:lpstr>
      <vt:lpstr>Wingdings</vt:lpstr>
      <vt:lpstr>Office Theme</vt:lpstr>
      <vt:lpstr>PowerPoint Presentation</vt:lpstr>
      <vt:lpstr>Interoperability</vt:lpstr>
      <vt:lpstr>Interoperability</vt:lpstr>
      <vt:lpstr>Interoperability</vt:lpstr>
      <vt:lpstr>Interoperability</vt:lpstr>
      <vt:lpstr>Interoperability</vt:lpstr>
      <vt:lpstr>Interoperability</vt:lpstr>
      <vt:lpstr>Interoperability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Rofiana</dc:creator>
  <cp:lastModifiedBy>Padraic Morrissey</cp:lastModifiedBy>
  <cp:revision>249</cp:revision>
  <cp:lastPrinted>2025-01-14T09:17:11Z</cp:lastPrinted>
  <dcterms:created xsi:type="dcterms:W3CDTF">2019-07-11T04:27:09Z</dcterms:created>
  <dcterms:modified xsi:type="dcterms:W3CDTF">2025-12-19T14:44:18Z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2b9f0e9-202b-4570-819e-057a08236007_Enabled">
    <vt:lpwstr>true</vt:lpwstr>
  </property>
  <property fmtid="{D5CDD505-2E9C-101B-9397-08002B2CF9AE}" pid="3" name="MSIP_Label_62b9f0e9-202b-4570-819e-057a08236007_SetDate">
    <vt:lpwstr>2024-03-12T12:38:25Z</vt:lpwstr>
  </property>
  <property fmtid="{D5CDD505-2E9C-101B-9397-08002B2CF9AE}" pid="4" name="MSIP_Label_62b9f0e9-202b-4570-819e-057a08236007_Method">
    <vt:lpwstr>Privileged</vt:lpwstr>
  </property>
  <property fmtid="{D5CDD505-2E9C-101B-9397-08002B2CF9AE}" pid="5" name="MSIP_Label_62b9f0e9-202b-4570-819e-057a08236007_Name">
    <vt:lpwstr>Strictly Confidential – General - Unmarked</vt:lpwstr>
  </property>
  <property fmtid="{D5CDD505-2E9C-101B-9397-08002B2CF9AE}" pid="6" name="MSIP_Label_62b9f0e9-202b-4570-819e-057a08236007_SiteId">
    <vt:lpwstr>a72d5a72-25ee-40f0-9bd1-067cb5b770d4</vt:lpwstr>
  </property>
  <property fmtid="{D5CDD505-2E9C-101B-9397-08002B2CF9AE}" pid="7" name="MSIP_Label_62b9f0e9-202b-4570-819e-057a08236007_ActionId">
    <vt:lpwstr>b21edeb1-50e8-4e65-9e5d-92e34be7ad2e</vt:lpwstr>
  </property>
  <property fmtid="{D5CDD505-2E9C-101B-9397-08002B2CF9AE}" pid="8" name="MSIP_Label_62b9f0e9-202b-4570-819e-057a08236007_ContentBits">
    <vt:lpwstr>0</vt:lpwstr>
  </property>
  <property fmtid="{D5CDD505-2E9C-101B-9397-08002B2CF9AE}" pid="9" name="ContentTypeId">
    <vt:lpwstr>0x01010042814B0755DE8A4EB4B4D76C60DF53EC</vt:lpwstr>
  </property>
  <property fmtid="{D5CDD505-2E9C-101B-9397-08002B2CF9AE}" pid="10" name="MediaServiceImageTags">
    <vt:lpwstr/>
  </property>
</Properties>
</file>