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47471948" r:id="rId2"/>
    <p:sldId id="2147471949" r:id="rId3"/>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0" d="100"/>
          <a:sy n="120" d="100"/>
        </p:scale>
        <p:origin x="2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1E57FC8-D18E-83AA-6C64-F3A67BEA0103}"/>
              </a:ext>
            </a:extLst>
          </p:cNvPr>
          <p:cNvCxnSpPr>
            <a:cxnSpLocks/>
            <a:endCxn id="3078" idx="3"/>
          </p:cNvCxnSpPr>
          <p:nvPr userDrawn="1"/>
        </p:nvCxnSpPr>
        <p:spPr>
          <a:xfrm flipH="1">
            <a:off x="2986088" y="6607175"/>
            <a:ext cx="6970712" cy="6350"/>
          </a:xfrm>
          <a:prstGeom prst="line">
            <a:avLst/>
          </a:prstGeom>
          <a:ln>
            <a:solidFill>
              <a:srgbClr val="44546A"/>
            </a:solidFill>
          </a:ln>
        </p:spPr>
        <p:style>
          <a:lnRef idx="1">
            <a:schemeClr val="accent1"/>
          </a:lnRef>
          <a:fillRef idx="0">
            <a:schemeClr val="accent1"/>
          </a:fillRef>
          <a:effectRef idx="0">
            <a:schemeClr val="accent1"/>
          </a:effectRef>
          <a:fontRef idx="minor">
            <a:schemeClr val="tx1"/>
          </a:fontRef>
        </p:style>
      </p:cxnSp>
      <p:sp>
        <p:nvSpPr>
          <p:cNvPr id="3" name="TextBox 7">
            <a:extLst>
              <a:ext uri="{FF2B5EF4-FFF2-40B4-BE49-F238E27FC236}">
                <a16:creationId xmlns:a16="http://schemas.microsoft.com/office/drawing/2014/main" id="{311674C7-3E14-21F6-A785-63600032E0EB}"/>
              </a:ext>
            </a:extLst>
          </p:cNvPr>
          <p:cNvSpPr txBox="1">
            <a:spLocks noChangeArrowheads="1"/>
          </p:cNvSpPr>
          <p:nvPr userDrawn="1"/>
        </p:nvSpPr>
        <p:spPr bwMode="auto">
          <a:xfrm>
            <a:off x="10664825" y="6453188"/>
            <a:ext cx="522288" cy="307975"/>
          </a:xfrm>
          <a:prstGeom prst="rect">
            <a:avLst/>
          </a:prstGeom>
          <a:noFill/>
          <a:ln>
            <a:noFill/>
          </a:ln>
        </p:spPr>
        <p:txBody>
          <a:bodyPr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400" b="1">
                <a:solidFill>
                  <a:srgbClr val="44546A"/>
                </a:solidFill>
              </a:rPr>
              <a:t>0</a:t>
            </a:r>
            <a:fld id="{BB33F8BD-67B6-7A48-A4CE-7B7A27B86F75}" type="slidenum">
              <a:rPr lang="en-US" altLang="en-US" sz="1400" b="1" smtClean="0">
                <a:solidFill>
                  <a:srgbClr val="44546A"/>
                </a:solidFill>
              </a:rPr>
              <a:pPr algn="ctr" eaLnBrk="1" hangingPunct="1">
                <a:defRPr/>
              </a:pPr>
              <a:t>‹#›</a:t>
            </a:fld>
            <a:endParaRPr lang="en-US" altLang="en-US" sz="1400" b="1">
              <a:solidFill>
                <a:srgbClr val="44546A"/>
              </a:solidFill>
            </a:endParaRPr>
          </a:p>
        </p:txBody>
      </p:sp>
      <p:sp>
        <p:nvSpPr>
          <p:cNvPr id="4" name="TextBox 3">
            <a:extLst>
              <a:ext uri="{FF2B5EF4-FFF2-40B4-BE49-F238E27FC236}">
                <a16:creationId xmlns:a16="http://schemas.microsoft.com/office/drawing/2014/main" id="{5ABDE320-16B5-E184-3FB4-9AF6D605F543}"/>
              </a:ext>
            </a:extLst>
          </p:cNvPr>
          <p:cNvSpPr txBox="1"/>
          <p:nvPr userDrawn="1"/>
        </p:nvSpPr>
        <p:spPr>
          <a:xfrm>
            <a:off x="9745663" y="6477000"/>
            <a:ext cx="922337" cy="260350"/>
          </a:xfrm>
          <a:prstGeom prst="rect">
            <a:avLst/>
          </a:prstGeom>
          <a:noFill/>
        </p:spPr>
        <p:txBody>
          <a:bodyPr>
            <a:spAutoFit/>
          </a:bodyPr>
          <a:lstStyle/>
          <a:p>
            <a:pPr algn="r" eaLnBrk="1" fontAlgn="auto" hangingPunct="1">
              <a:spcBef>
                <a:spcPts val="0"/>
              </a:spcBef>
              <a:spcAft>
                <a:spcPts val="0"/>
              </a:spcAft>
              <a:defRPr/>
            </a:pPr>
            <a:r>
              <a:rPr lang="en-US" sz="1050" b="1">
                <a:solidFill>
                  <a:srgbClr val="B5C0CF"/>
                </a:solidFill>
                <a:latin typeface="+mn-lt"/>
              </a:rPr>
              <a:t>P A G E</a:t>
            </a:r>
          </a:p>
        </p:txBody>
      </p:sp>
      <p:sp>
        <p:nvSpPr>
          <p:cNvPr id="5" name="TextBox 4">
            <a:extLst>
              <a:ext uri="{FF2B5EF4-FFF2-40B4-BE49-F238E27FC236}">
                <a16:creationId xmlns:a16="http://schemas.microsoft.com/office/drawing/2014/main" id="{5EE9823F-BE7B-4AFE-D6C5-71A433E3181F}"/>
              </a:ext>
            </a:extLst>
          </p:cNvPr>
          <p:cNvSpPr txBox="1">
            <a:spLocks noChangeArrowheads="1"/>
          </p:cNvSpPr>
          <p:nvPr userDrawn="1"/>
        </p:nvSpPr>
        <p:spPr bwMode="auto">
          <a:xfrm>
            <a:off x="61913" y="6475413"/>
            <a:ext cx="2924175" cy="27622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200">
                <a:solidFill>
                  <a:srgbClr val="B5C0CF"/>
                </a:solidFill>
                <a:latin typeface="Arial" panose="020B0604020202020204" pitchFamily="34" charset="0"/>
                <a:cs typeface="Arial" panose="020B0604020202020204" pitchFamily="34" charset="0"/>
              </a:rPr>
              <a:t>PIXEurope Proprietary – 11 Nov 2024</a:t>
            </a:r>
          </a:p>
        </p:txBody>
      </p:sp>
    </p:spTree>
    <p:extLst>
      <p:ext uri="{BB962C8B-B14F-4D97-AF65-F5344CB8AC3E}">
        <p14:creationId xmlns:p14="http://schemas.microsoft.com/office/powerpoint/2010/main" val="2923271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9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115B101-4662-D04A-CB56-EE78E3C3466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41750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78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00BFF8-19BA-8C74-3FCE-D8864DC58FE4}"/>
              </a:ext>
            </a:extLst>
          </p:cNvPr>
          <p:cNvSpPr/>
          <p:nvPr userDrawn="1"/>
        </p:nvSpPr>
        <p:spPr>
          <a:xfrm>
            <a:off x="0" y="0"/>
            <a:ext cx="12192000" cy="6858000"/>
          </a:xfrm>
          <a:prstGeom prst="rect">
            <a:avLst/>
          </a:prstGeom>
          <a:gradFill flip="none" rotWithShape="1">
            <a:gsLst>
              <a:gs pos="100000">
                <a:schemeClr val="accent1">
                  <a:lumMod val="5000"/>
                  <a:lumOff val="95000"/>
                  <a:alpha val="30000"/>
                </a:schemeClr>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spTree>
    <p:extLst>
      <p:ext uri="{BB962C8B-B14F-4D97-AF65-F5344CB8AC3E}">
        <p14:creationId xmlns:p14="http://schemas.microsoft.com/office/powerpoint/2010/main" val="9157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6_Blank">
    <p:bg>
      <p:bgPr>
        <a:gradFill rotWithShape="0">
          <a:gsLst>
            <a:gs pos="0">
              <a:srgbClr val="D2136B"/>
            </a:gs>
            <a:gs pos="61000">
              <a:srgbClr val="ED7D31"/>
            </a:gs>
            <a:gs pos="100000">
              <a:srgbClr val="FFC000"/>
            </a:gs>
          </a:gsLst>
          <a:lin ang="0"/>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135DB76-19C9-B821-885C-FC93F8B3B279}"/>
              </a:ext>
            </a:extLst>
          </p:cNvPr>
          <p:cNvSpPr/>
          <p:nvPr userDrawn="1"/>
        </p:nvSpPr>
        <p:spPr>
          <a:xfrm>
            <a:off x="0" y="0"/>
            <a:ext cx="12192000" cy="6858000"/>
          </a:xfrm>
          <a:prstGeom prst="rect">
            <a:avLst/>
          </a:prstGeom>
          <a:gradFill flip="none" rotWithShape="1">
            <a:gsLst>
              <a:gs pos="48000">
                <a:schemeClr val="bg2">
                  <a:lumMod val="90000"/>
                </a:schemeClr>
              </a:gs>
              <a:gs pos="100000">
                <a:schemeClr val="bg1"/>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spTree>
    <p:extLst>
      <p:ext uri="{BB962C8B-B14F-4D97-AF65-F5344CB8AC3E}">
        <p14:creationId xmlns:p14="http://schemas.microsoft.com/office/powerpoint/2010/main" val="199390391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04C388A-0CEE-7B0D-EFBC-A5A9CC16DE3D}"/>
              </a:ext>
            </a:extLst>
          </p:cNvPr>
          <p:cNvCxnSpPr>
            <a:cxnSpLocks/>
          </p:cNvCxnSpPr>
          <p:nvPr userDrawn="1"/>
        </p:nvCxnSpPr>
        <p:spPr>
          <a:xfrm flipH="1">
            <a:off x="2378075" y="6607175"/>
            <a:ext cx="7578725" cy="0"/>
          </a:xfrm>
          <a:prstGeom prst="line">
            <a:avLst/>
          </a:prstGeom>
          <a:ln>
            <a:solidFill>
              <a:srgbClr val="44546A"/>
            </a:solidFill>
          </a:ln>
        </p:spPr>
        <p:style>
          <a:lnRef idx="1">
            <a:schemeClr val="accent1"/>
          </a:lnRef>
          <a:fillRef idx="0">
            <a:schemeClr val="accent1"/>
          </a:fillRef>
          <a:effectRef idx="0">
            <a:schemeClr val="accent1"/>
          </a:effectRef>
          <a:fontRef idx="minor">
            <a:schemeClr val="tx1"/>
          </a:fontRef>
        </p:style>
      </p:cxnSp>
      <p:sp>
        <p:nvSpPr>
          <p:cNvPr id="3" name="TextBox 7">
            <a:extLst>
              <a:ext uri="{FF2B5EF4-FFF2-40B4-BE49-F238E27FC236}">
                <a16:creationId xmlns:a16="http://schemas.microsoft.com/office/drawing/2014/main" id="{CCD9E324-679F-9BD6-62C2-741B185399B4}"/>
              </a:ext>
            </a:extLst>
          </p:cNvPr>
          <p:cNvSpPr txBox="1">
            <a:spLocks noChangeArrowheads="1"/>
          </p:cNvSpPr>
          <p:nvPr userDrawn="1"/>
        </p:nvSpPr>
        <p:spPr bwMode="auto">
          <a:xfrm>
            <a:off x="10664825" y="6453188"/>
            <a:ext cx="522288" cy="307975"/>
          </a:xfrm>
          <a:prstGeom prst="rect">
            <a:avLst/>
          </a:prstGeom>
          <a:noFill/>
          <a:ln>
            <a:noFill/>
          </a:ln>
        </p:spPr>
        <p:txBody>
          <a:bodyPr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400" b="1">
                <a:solidFill>
                  <a:srgbClr val="44546A"/>
                </a:solidFill>
              </a:rPr>
              <a:t>0</a:t>
            </a:r>
            <a:fld id="{07D74AA8-8250-5140-9DB2-B1F0E6D514FD}" type="slidenum">
              <a:rPr lang="en-US" altLang="en-US" sz="1400" b="1" smtClean="0">
                <a:solidFill>
                  <a:srgbClr val="44546A"/>
                </a:solidFill>
              </a:rPr>
              <a:pPr algn="ctr" eaLnBrk="1" hangingPunct="1">
                <a:defRPr/>
              </a:pPr>
              <a:t>‹#›</a:t>
            </a:fld>
            <a:endParaRPr lang="en-US" altLang="en-US" sz="1400" b="1">
              <a:solidFill>
                <a:srgbClr val="44546A"/>
              </a:solidFill>
            </a:endParaRPr>
          </a:p>
        </p:txBody>
      </p:sp>
      <p:sp>
        <p:nvSpPr>
          <p:cNvPr id="4" name="TextBox 3">
            <a:extLst>
              <a:ext uri="{FF2B5EF4-FFF2-40B4-BE49-F238E27FC236}">
                <a16:creationId xmlns:a16="http://schemas.microsoft.com/office/drawing/2014/main" id="{4FDBC888-A32E-72AF-ACC8-563F88174DA1}"/>
              </a:ext>
            </a:extLst>
          </p:cNvPr>
          <p:cNvSpPr txBox="1"/>
          <p:nvPr userDrawn="1"/>
        </p:nvSpPr>
        <p:spPr>
          <a:xfrm>
            <a:off x="9745663" y="6477000"/>
            <a:ext cx="922337" cy="260350"/>
          </a:xfrm>
          <a:prstGeom prst="rect">
            <a:avLst/>
          </a:prstGeom>
          <a:noFill/>
        </p:spPr>
        <p:txBody>
          <a:bodyPr>
            <a:spAutoFit/>
          </a:bodyPr>
          <a:lstStyle/>
          <a:p>
            <a:pPr algn="r" eaLnBrk="1" fontAlgn="auto" hangingPunct="1">
              <a:spcBef>
                <a:spcPts val="0"/>
              </a:spcBef>
              <a:spcAft>
                <a:spcPts val="0"/>
              </a:spcAft>
              <a:defRPr/>
            </a:pPr>
            <a:r>
              <a:rPr lang="en-US" sz="1050" b="1">
                <a:solidFill>
                  <a:srgbClr val="B5C0CF"/>
                </a:solidFill>
                <a:latin typeface="+mn-lt"/>
              </a:rPr>
              <a:t>P A G E</a:t>
            </a:r>
          </a:p>
        </p:txBody>
      </p:sp>
      <p:sp>
        <p:nvSpPr>
          <p:cNvPr id="5" name="TextBox 4">
            <a:extLst>
              <a:ext uri="{FF2B5EF4-FFF2-40B4-BE49-F238E27FC236}">
                <a16:creationId xmlns:a16="http://schemas.microsoft.com/office/drawing/2014/main" id="{B055003C-BCA4-79EA-A25B-B439B09D07A0}"/>
              </a:ext>
            </a:extLst>
          </p:cNvPr>
          <p:cNvSpPr txBox="1">
            <a:spLocks noChangeArrowheads="1"/>
          </p:cNvSpPr>
          <p:nvPr userDrawn="1"/>
        </p:nvSpPr>
        <p:spPr bwMode="auto">
          <a:xfrm>
            <a:off x="61913" y="6475413"/>
            <a:ext cx="2924175" cy="27622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200">
                <a:solidFill>
                  <a:srgbClr val="B5C0CF"/>
                </a:solidFill>
                <a:latin typeface="Arial" panose="020B0604020202020204" pitchFamily="34" charset="0"/>
                <a:cs typeface="Arial" panose="020B0604020202020204" pitchFamily="34" charset="0"/>
              </a:rPr>
              <a:t>PIXEurope – April 2024</a:t>
            </a:r>
          </a:p>
        </p:txBody>
      </p:sp>
      <p:sp>
        <p:nvSpPr>
          <p:cNvPr id="6" name="Rectangle 5">
            <a:extLst>
              <a:ext uri="{FF2B5EF4-FFF2-40B4-BE49-F238E27FC236}">
                <a16:creationId xmlns:a16="http://schemas.microsoft.com/office/drawing/2014/main" id="{C469F25E-D3F9-46CF-EF17-32E9109C3B3F}"/>
              </a:ext>
            </a:extLst>
          </p:cNvPr>
          <p:cNvSpPr/>
          <p:nvPr userDrawn="1"/>
        </p:nvSpPr>
        <p:spPr>
          <a:xfrm>
            <a:off x="0" y="0"/>
            <a:ext cx="12192000" cy="6858000"/>
          </a:xfrm>
          <a:prstGeom prst="rect">
            <a:avLst/>
          </a:prstGeom>
          <a:gradFill flip="none" rotWithShape="1">
            <a:gsLst>
              <a:gs pos="48000">
                <a:schemeClr val="tx1">
                  <a:lumMod val="75000"/>
                  <a:lumOff val="25000"/>
                </a:schemeClr>
              </a:gs>
              <a:gs pos="100000">
                <a:schemeClr val="bg2">
                  <a:lumMod val="10000"/>
                </a:schemeClr>
              </a:gs>
              <a:gs pos="1000">
                <a:schemeClr val="bg2">
                  <a:lumMod val="25000"/>
                </a:schemeClr>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spTree>
    <p:extLst>
      <p:ext uri="{BB962C8B-B14F-4D97-AF65-F5344CB8AC3E}">
        <p14:creationId xmlns:p14="http://schemas.microsoft.com/office/powerpoint/2010/main" val="2182721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CC2467-1D2D-6C57-09A6-F74DD24343D9}"/>
              </a:ext>
            </a:extLst>
          </p:cNvPr>
          <p:cNvPicPr>
            <a:picLocks noChangeAspect="1"/>
          </p:cNvPicPr>
          <p:nvPr userDrawn="1"/>
        </p:nvPicPr>
        <p:blipFill>
          <a:blip r:embed="rId2"/>
          <a:stretch>
            <a:fillRect/>
          </a:stretch>
        </p:blipFill>
        <p:spPr>
          <a:xfrm>
            <a:off x="0" y="0"/>
            <a:ext cx="12192000" cy="6858001"/>
          </a:xfrm>
          <a:prstGeom prst="rect">
            <a:avLst/>
          </a:prstGeom>
        </p:spPr>
      </p:pic>
      <p:sp>
        <p:nvSpPr>
          <p:cNvPr id="2" name="TextBox 1">
            <a:extLst>
              <a:ext uri="{FF2B5EF4-FFF2-40B4-BE49-F238E27FC236}">
                <a16:creationId xmlns:a16="http://schemas.microsoft.com/office/drawing/2014/main" id="{A63CDE04-B2C8-8D42-B115-96CFC9DDF617}"/>
              </a:ext>
            </a:extLst>
          </p:cNvPr>
          <p:cNvSpPr txBox="1"/>
          <p:nvPr userDrawn="1"/>
        </p:nvSpPr>
        <p:spPr>
          <a:xfrm>
            <a:off x="4463" y="6566227"/>
            <a:ext cx="582680" cy="261610"/>
          </a:xfrm>
          <a:prstGeom prst="rect">
            <a:avLst/>
          </a:prstGeom>
          <a:noFill/>
        </p:spPr>
        <p:txBody>
          <a:bodyPr wrap="square" rtlCol="0">
            <a:spAutoFit/>
          </a:bodyPr>
          <a:lstStyle/>
          <a:p>
            <a:fld id="{18B4DC6D-3845-054D-B670-BC88B6185FD2}" type="slidenum">
              <a:rPr lang="en-US" sz="1050" smtClean="0">
                <a:solidFill>
                  <a:schemeClr val="accent1">
                    <a:lumMod val="20000"/>
                    <a:lumOff val="80000"/>
                  </a:schemeClr>
                </a:solidFill>
                <a:latin typeface="Eurostile" panose="020B0504020202050204" pitchFamily="34" charset="77"/>
              </a:rPr>
              <a:t>‹#›</a:t>
            </a:fld>
            <a:endParaRPr lang="en-US" sz="1050">
              <a:solidFill>
                <a:schemeClr val="accent1">
                  <a:lumMod val="20000"/>
                  <a:lumOff val="80000"/>
                </a:schemeClr>
              </a:solidFill>
              <a:latin typeface="Eurostile" panose="020B0504020202050204" pitchFamily="34" charset="77"/>
            </a:endParaRPr>
          </a:p>
        </p:txBody>
      </p:sp>
      <p:pic>
        <p:nvPicPr>
          <p:cNvPr id="6" name="Picture 5">
            <a:extLst>
              <a:ext uri="{FF2B5EF4-FFF2-40B4-BE49-F238E27FC236}">
                <a16:creationId xmlns:a16="http://schemas.microsoft.com/office/drawing/2014/main" id="{1017FBEA-BC94-42CE-B077-271624EB0711}"/>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a:xfrm>
            <a:off x="11695887" y="33475"/>
            <a:ext cx="450146" cy="443904"/>
          </a:xfrm>
          <a:prstGeom prst="rect">
            <a:avLst/>
          </a:prstGeom>
        </p:spPr>
      </p:pic>
    </p:spTree>
    <p:extLst>
      <p:ext uri="{BB962C8B-B14F-4D97-AF65-F5344CB8AC3E}">
        <p14:creationId xmlns:p14="http://schemas.microsoft.com/office/powerpoint/2010/main" val="120809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C76886D-6012-C8D7-0560-C7D56688DDDB}"/>
              </a:ext>
            </a:extLst>
          </p:cNvPr>
          <p:cNvSpPr/>
          <p:nvPr userDrawn="1"/>
        </p:nvSpPr>
        <p:spPr>
          <a:xfrm>
            <a:off x="0" y="0"/>
            <a:ext cx="12192000" cy="6858000"/>
          </a:xfrm>
          <a:prstGeom prst="rect">
            <a:avLst/>
          </a:prstGeom>
          <a:gradFill flip="none" rotWithShape="1">
            <a:gsLst>
              <a:gs pos="100000">
                <a:schemeClr val="accent1">
                  <a:lumMod val="5000"/>
                  <a:lumOff val="95000"/>
                  <a:alpha val="30000"/>
                </a:schemeClr>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spTree>
    <p:extLst>
      <p:ext uri="{BB962C8B-B14F-4D97-AF65-F5344CB8AC3E}">
        <p14:creationId xmlns:p14="http://schemas.microsoft.com/office/powerpoint/2010/main" val="4273612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7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54BCBA-B67B-48B9-56C5-1F2C8857B811}"/>
              </a:ext>
            </a:extLst>
          </p:cNvPr>
          <p:cNvSpPr/>
          <p:nvPr userDrawn="1"/>
        </p:nvSpPr>
        <p:spPr>
          <a:xfrm>
            <a:off x="0" y="0"/>
            <a:ext cx="12192000" cy="6858000"/>
          </a:xfrm>
          <a:prstGeom prst="rect">
            <a:avLst/>
          </a:prstGeom>
          <a:gradFill flip="none" rotWithShape="1">
            <a:gsLst>
              <a:gs pos="100000">
                <a:srgbClr val="114468"/>
              </a:gs>
              <a:gs pos="52000">
                <a:srgbClr val="7892A4"/>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spTree>
    <p:extLst>
      <p:ext uri="{BB962C8B-B14F-4D97-AF65-F5344CB8AC3E}">
        <p14:creationId xmlns:p14="http://schemas.microsoft.com/office/powerpoint/2010/main" val="80600953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8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D2C44D2-F305-8541-7D3E-BE299C19C0A6}"/>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800335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2157A06-4D72-1D0A-DCB6-2CA4FAC109E8}"/>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C2B14C2-B795-537F-0FB6-C4AF314A8906}"/>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E39EBB8-0F21-7704-26F1-C20AACADC4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E1F65D2-8256-3840-B111-75EB0318EF27}" type="datetimeFigureOut">
              <a:rPr lang="en-US" smtClean="0"/>
              <a:pPr>
                <a:defRPr/>
              </a:pPr>
              <a:t>12/18/2025</a:t>
            </a:fld>
            <a:endParaRPr lang="en-US"/>
          </a:p>
        </p:txBody>
      </p:sp>
      <p:sp>
        <p:nvSpPr>
          <p:cNvPr id="5" name="Footer Placeholder 4">
            <a:extLst>
              <a:ext uri="{FF2B5EF4-FFF2-40B4-BE49-F238E27FC236}">
                <a16:creationId xmlns:a16="http://schemas.microsoft.com/office/drawing/2014/main" id="{676507DB-9B6B-B5C1-5B8B-739F38895F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81C5DE2-AF7A-D528-246D-74F12DDD26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8D15440-9D27-824B-A976-18A053D36BB5}" type="slidenum">
              <a:rPr lang="en-US"/>
              <a:pPr>
                <a:defRPr/>
              </a:pPr>
              <a:t>‹#›</a:t>
            </a:fld>
            <a:endParaRPr lang="en-US"/>
          </a:p>
        </p:txBody>
      </p:sp>
    </p:spTree>
    <p:extLst>
      <p:ext uri="{BB962C8B-B14F-4D97-AF65-F5344CB8AC3E}">
        <p14:creationId xmlns:p14="http://schemas.microsoft.com/office/powerpoint/2010/main" val="229994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a:extLst>
              <a:ext uri="{FF2B5EF4-FFF2-40B4-BE49-F238E27FC236}">
                <a16:creationId xmlns:a16="http://schemas.microsoft.com/office/drawing/2014/main" id="{55AABAF2-E1BE-4EC7-B4C7-16391D539A79}"/>
              </a:ext>
            </a:extLst>
          </p:cNvPr>
          <p:cNvSpPr txBox="1">
            <a:spLocks noChangeArrowheads="1"/>
          </p:cNvSpPr>
          <p:nvPr/>
        </p:nvSpPr>
        <p:spPr bwMode="auto">
          <a:xfrm>
            <a:off x="400049" y="228645"/>
            <a:ext cx="6451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IE" altLang="en-US" sz="4000" b="1" i="0" u="none" strike="noStrike" kern="1200" cap="none" spc="0" normalizeH="0" baseline="0" noProof="0" dirty="0">
                <a:ln>
                  <a:noFill/>
                </a:ln>
                <a:solidFill>
                  <a:srgbClr val="FCED23"/>
                </a:solidFill>
                <a:effectLst/>
                <a:uLnTx/>
                <a:uFillTx/>
                <a:latin typeface="Eurostile" panose="020B0504020202050204" pitchFamily="34" charset="77"/>
                <a:ea typeface="+mn-ea"/>
                <a:cs typeface="+mn-cs"/>
              </a:rPr>
              <a:t>EFECS 2025 Overview</a:t>
            </a:r>
          </a:p>
        </p:txBody>
      </p:sp>
      <p:sp>
        <p:nvSpPr>
          <p:cNvPr id="6" name="TextBox 5">
            <a:extLst>
              <a:ext uri="{FF2B5EF4-FFF2-40B4-BE49-F238E27FC236}">
                <a16:creationId xmlns:a16="http://schemas.microsoft.com/office/drawing/2014/main" id="{0833AF20-9FB1-41F1-84BF-7220EF902DE4}"/>
              </a:ext>
            </a:extLst>
          </p:cNvPr>
          <p:cNvSpPr txBox="1"/>
          <p:nvPr/>
        </p:nvSpPr>
        <p:spPr>
          <a:xfrm>
            <a:off x="400049" y="1249059"/>
            <a:ext cx="11658601" cy="5267325"/>
          </a:xfrm>
          <a:prstGeom prst="rect">
            <a:avLst/>
          </a:prstGeom>
          <a:noFill/>
          <a:ln w="0">
            <a:noFill/>
          </a:ln>
        </p:spPr>
        <p:txBody>
          <a:bodyPr lIns="90000" tIns="45000" rIns="90000" bIns="45000" anchor="t">
            <a:noAutofit/>
          </a:bodyPr>
          <a:lstStyle/>
          <a:p>
            <a:pPr marR="0" lvl="0" algn="l" defTabSz="914400" rtl="0" eaLnBrk="1" fontAlgn="auto" latinLnBrk="0" hangingPunct="1">
              <a:lnSpc>
                <a:spcPct val="100000"/>
              </a:lnSpc>
              <a:spcBef>
                <a:spcPts val="0"/>
              </a:spcBef>
              <a:spcAft>
                <a:spcPts val="0"/>
              </a:spcAft>
              <a:buClrTx/>
              <a:buSzTx/>
              <a:tabLst/>
              <a:defRPr/>
            </a:pPr>
            <a:r>
              <a:rPr kumimoji="0" lang="en-US" b="1" i="0" u="none" strike="noStrike" kern="1200" cap="none" spc="-1" normalizeH="0" baseline="0" noProof="0" dirty="0">
                <a:ln>
                  <a:noFill/>
                </a:ln>
                <a:solidFill>
                  <a:prstClr val="white"/>
                </a:solidFill>
                <a:effectLst/>
                <a:uLnTx/>
                <a:uFillTx/>
                <a:latin typeface="Aptos" panose="020B0004020202020204" pitchFamily="34" charset="0"/>
              </a:rPr>
              <a:t>Core Theme: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1" normalizeH="0" baseline="0" noProof="0" dirty="0">
                <a:ln>
                  <a:noFill/>
                </a:ln>
                <a:solidFill>
                  <a:prstClr val="white"/>
                </a:solidFill>
                <a:effectLst/>
                <a:uLnTx/>
                <a:uFillTx/>
                <a:latin typeface="Aptos" panose="020B0004020202020204" pitchFamily="34" charset="0"/>
              </a:rPr>
              <a:t>Accelerate Innovation: Building European Competitiveness, focusing on value chain security, sustainability, and emerging market opportunities</a:t>
            </a:r>
          </a:p>
          <a:p>
            <a:pPr marR="0" lvl="0" algn="l" defTabSz="914400" rtl="0" eaLnBrk="1" fontAlgn="auto" latinLnBrk="0" hangingPunct="1">
              <a:lnSpc>
                <a:spcPct val="100000"/>
              </a:lnSpc>
              <a:spcBef>
                <a:spcPts val="0"/>
              </a:spcBef>
              <a:spcAft>
                <a:spcPts val="0"/>
              </a:spcAft>
              <a:buClrTx/>
              <a:buSzTx/>
              <a:tabLst/>
              <a:defRPr/>
            </a:pPr>
            <a:endParaRPr kumimoji="0" lang="en-US" b="0" i="0" u="none" strike="noStrike" kern="1200" cap="none" spc="-1" normalizeH="0" baseline="0" noProof="0" dirty="0">
              <a:ln>
                <a:noFill/>
              </a:ln>
              <a:solidFill>
                <a:prstClr val="white"/>
              </a:solidFill>
              <a:effectLs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b="1" i="0" u="none" strike="noStrike" kern="1200" cap="none" spc="-1" normalizeH="0" baseline="0" noProof="0" dirty="0">
                <a:ln>
                  <a:noFill/>
                </a:ln>
                <a:solidFill>
                  <a:prstClr val="white"/>
                </a:solidFill>
                <a:effectLst/>
                <a:uLnTx/>
                <a:uFillTx/>
                <a:latin typeface="Aptos" panose="020B0004020202020204" pitchFamily="34" charset="0"/>
              </a:rPr>
              <a:t>Objectives and Focus on: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1" normalizeH="0" baseline="0" noProof="0" dirty="0">
                <a:ln>
                  <a:noFill/>
                </a:ln>
                <a:solidFill>
                  <a:prstClr val="white"/>
                </a:solidFill>
                <a:effectLst/>
                <a:uLnTx/>
                <a:uFillTx/>
                <a:latin typeface="Aptos" panose="020B0004020202020204" pitchFamily="34" charset="0"/>
              </a:rPr>
              <a:t>Promote Chips JU program: present results, future funding, and reinforce collaboration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1" normalizeH="0" baseline="0" noProof="0" dirty="0">
                <a:ln>
                  <a:noFill/>
                </a:ln>
                <a:solidFill>
                  <a:prstClr val="white"/>
                </a:solidFill>
                <a:effectLst/>
                <a:uLnTx/>
                <a:uFillTx/>
                <a:latin typeface="Aptos" panose="020B0004020202020204" pitchFamily="34" charset="0"/>
              </a:rPr>
              <a:t>Advance key technologies: quantum, cybersecurity, AI, edge-AI, advanced packaging, Green Deal-aligned sustainable electronics, </a:t>
            </a:r>
            <a:r>
              <a:rPr kumimoji="0" lang="en-US" b="0" i="0" u="none" strike="noStrike" kern="1200" cap="none" spc="-1" normalizeH="0" baseline="0" noProof="0" dirty="0" err="1">
                <a:ln>
                  <a:noFill/>
                </a:ln>
                <a:solidFill>
                  <a:prstClr val="white"/>
                </a:solidFill>
                <a:effectLst/>
                <a:uLnTx/>
                <a:uFillTx/>
                <a:latin typeface="Aptos" panose="020B0004020202020204" pitchFamily="34" charset="0"/>
              </a:rPr>
              <a:t>etc</a:t>
            </a:r>
            <a:endParaRPr kumimoji="0" lang="en-US" b="0" i="0" u="none" strike="noStrike" kern="1200" cap="none" spc="-1" normalizeH="0" baseline="0" noProof="0" dirty="0">
              <a:ln>
                <a:noFill/>
              </a:ln>
              <a:solidFill>
                <a:prstClr val="white"/>
              </a:solidFill>
              <a:effectLs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en-GB" b="1" i="0" u="none" strike="noStrike" kern="1200" cap="none" spc="-1" normalizeH="0" baseline="0" noProof="0" dirty="0">
              <a:ln>
                <a:noFill/>
              </a:ln>
              <a:solidFill>
                <a:prstClr val="white"/>
              </a:solidFill>
              <a:effectLs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b="1" i="0" u="none" strike="noStrike" kern="1200" cap="none" spc="-1" normalizeH="0" baseline="0" noProof="0" dirty="0">
                <a:ln>
                  <a:noFill/>
                </a:ln>
                <a:solidFill>
                  <a:prstClr val="white"/>
                </a:solidFill>
                <a:effectLst/>
                <a:uLnTx/>
                <a:uFillTx/>
                <a:latin typeface="Aptos" panose="020B0004020202020204" pitchFamily="34" charset="0"/>
              </a:rPr>
              <a:t>Key Activities, format and outcomes: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pc="-1" dirty="0">
                <a:solidFill>
                  <a:prstClr val="white"/>
                </a:solidFill>
                <a:latin typeface="Aptos" panose="020B0004020202020204" pitchFamily="34" charset="0"/>
              </a:rPr>
              <a:t>Panels, </a:t>
            </a:r>
            <a:r>
              <a:rPr lang="en-US" spc="-1" dirty="0">
                <a:solidFill>
                  <a:prstClr val="white"/>
                </a:solidFill>
                <a:latin typeface="Aptos" panose="020B0004020202020204" pitchFamily="34" charset="0"/>
              </a:rPr>
              <a:t>exhibition of Chips JU projects (visual showcases), networking (over 600 </a:t>
            </a:r>
            <a:r>
              <a:rPr lang="en-US" spc="-1" dirty="0" err="1">
                <a:solidFill>
                  <a:prstClr val="white"/>
                </a:solidFill>
                <a:latin typeface="Aptos" panose="020B0004020202020204" pitchFamily="34" charset="0"/>
              </a:rPr>
              <a:t>att</a:t>
            </a:r>
            <a:r>
              <a:rPr lang="en-US" spc="-1" dirty="0">
                <a:solidFill>
                  <a:prstClr val="white"/>
                </a:solidFill>
                <a:latin typeface="Aptos" panose="020B0004020202020204" pitchFamily="34" charset="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i="0" u="none" strike="noStrike" kern="1200" cap="none" spc="-1" normalizeH="0" baseline="0" noProof="0" dirty="0">
              <a:ln>
                <a:noFill/>
              </a:ln>
              <a:solidFill>
                <a:prstClr val="white"/>
              </a:solidFill>
              <a:effectLs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b="1" i="0" u="none" strike="noStrike" kern="1200" cap="none" spc="-1" normalizeH="0" baseline="0" noProof="0" dirty="0">
                <a:ln>
                  <a:noFill/>
                </a:ln>
                <a:solidFill>
                  <a:prstClr val="white"/>
                </a:solidFill>
                <a:effectLst/>
                <a:uLnTx/>
                <a:uFillTx/>
                <a:latin typeface="Aptos" panose="020B0004020202020204" pitchFamily="34" charset="0"/>
              </a:rPr>
              <a:t>Strategic themes: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i="0" u="none" strike="noStrike" kern="1200" cap="none" spc="-1" normalizeH="0" baseline="0" noProof="0" dirty="0">
                <a:ln>
                  <a:noFill/>
                </a:ln>
                <a:solidFill>
                  <a:prstClr val="white"/>
                </a:solidFill>
                <a:effectLst/>
                <a:uLnTx/>
                <a:uFillTx/>
                <a:latin typeface="Aptos" panose="020B0004020202020204" pitchFamily="34" charset="0"/>
              </a:rPr>
              <a:t>competitiveness, EU autonomy, sustainability,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i="0" u="none" strike="noStrike" kern="1200" cap="none" spc="-1" normalizeH="0" baseline="0" noProof="0" dirty="0">
                <a:ln>
                  <a:noFill/>
                </a:ln>
                <a:solidFill>
                  <a:prstClr val="white"/>
                </a:solidFill>
                <a:effectLst/>
                <a:uLnTx/>
                <a:uFillTx/>
                <a:latin typeface="Aptos" panose="020B0004020202020204" pitchFamily="34" charset="0"/>
              </a:rPr>
              <a:t>supporting Chips JU mission: insights into future funding, industry-academia alignment, resilience-building initiatives</a:t>
            </a:r>
            <a:endParaRPr kumimoji="0" lang="en-GB" i="0" u="none" strike="noStrike" kern="1200" cap="none" spc="-1" normalizeH="0" baseline="0" noProof="0" dirty="0">
              <a:ln>
                <a:noFill/>
              </a:ln>
              <a:solidFill>
                <a:prstClr val="white"/>
              </a:solidFill>
              <a:effectLst/>
              <a:uLnTx/>
              <a:uFillTx/>
              <a:latin typeface="Aptos" panose="020B0004020202020204" pitchFamily="34" charset="0"/>
            </a:endParaRPr>
          </a:p>
        </p:txBody>
      </p:sp>
      <p:sp>
        <p:nvSpPr>
          <p:cNvPr id="7" name="TextBox 6">
            <a:extLst>
              <a:ext uri="{FF2B5EF4-FFF2-40B4-BE49-F238E27FC236}">
                <a16:creationId xmlns:a16="http://schemas.microsoft.com/office/drawing/2014/main" id="{4A428DED-2496-4C0A-B14E-78124E94FD9F}"/>
              </a:ext>
            </a:extLst>
          </p:cNvPr>
          <p:cNvSpPr txBox="1"/>
          <p:nvPr/>
        </p:nvSpPr>
        <p:spPr>
          <a:xfrm>
            <a:off x="3047215" y="3246690"/>
            <a:ext cx="6094428"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ca-E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p>
        </p:txBody>
      </p:sp>
    </p:spTree>
    <p:extLst>
      <p:ext uri="{BB962C8B-B14F-4D97-AF65-F5344CB8AC3E}">
        <p14:creationId xmlns:p14="http://schemas.microsoft.com/office/powerpoint/2010/main" val="1696003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D8741-31DF-9F1E-0130-F5DFC327E795}"/>
            </a:ext>
          </a:extLst>
        </p:cNvPr>
        <p:cNvGrpSpPr/>
        <p:nvPr/>
      </p:nvGrpSpPr>
      <p:grpSpPr>
        <a:xfrm>
          <a:off x="0" y="0"/>
          <a:ext cx="0" cy="0"/>
          <a:chOff x="0" y="0"/>
          <a:chExt cx="0" cy="0"/>
        </a:xfrm>
      </p:grpSpPr>
      <p:sp>
        <p:nvSpPr>
          <p:cNvPr id="5" name="TextBox 1">
            <a:extLst>
              <a:ext uri="{FF2B5EF4-FFF2-40B4-BE49-F238E27FC236}">
                <a16:creationId xmlns:a16="http://schemas.microsoft.com/office/drawing/2014/main" id="{48B87644-78A2-A5C9-D1E2-28D44919446E}"/>
              </a:ext>
            </a:extLst>
          </p:cNvPr>
          <p:cNvSpPr txBox="1">
            <a:spLocks noChangeArrowheads="1"/>
          </p:cNvSpPr>
          <p:nvPr/>
        </p:nvSpPr>
        <p:spPr bwMode="auto">
          <a:xfrm>
            <a:off x="400049" y="77570"/>
            <a:ext cx="6451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IE" altLang="en-US" sz="4000" b="1" i="0" u="none" strike="noStrike" kern="1200" cap="none" spc="0" normalizeH="0" baseline="0" noProof="0" dirty="0">
                <a:ln>
                  <a:noFill/>
                </a:ln>
                <a:solidFill>
                  <a:srgbClr val="FCED23"/>
                </a:solidFill>
                <a:effectLst/>
                <a:uLnTx/>
                <a:uFillTx/>
                <a:latin typeface="Eurostile" panose="020B0504020202050204" pitchFamily="34" charset="77"/>
                <a:ea typeface="+mn-ea"/>
                <a:cs typeface="+mn-cs"/>
              </a:rPr>
              <a:t>EFECS 2025 takeaway points</a:t>
            </a:r>
          </a:p>
        </p:txBody>
      </p:sp>
      <p:sp>
        <p:nvSpPr>
          <p:cNvPr id="6" name="TextBox 5">
            <a:extLst>
              <a:ext uri="{FF2B5EF4-FFF2-40B4-BE49-F238E27FC236}">
                <a16:creationId xmlns:a16="http://schemas.microsoft.com/office/drawing/2014/main" id="{82C684F1-A16F-E4EC-BEF8-FA27A9FCA0D9}"/>
              </a:ext>
            </a:extLst>
          </p:cNvPr>
          <p:cNvSpPr txBox="1"/>
          <p:nvPr/>
        </p:nvSpPr>
        <p:spPr>
          <a:xfrm>
            <a:off x="400049" y="785456"/>
            <a:ext cx="11591926" cy="5379828"/>
          </a:xfrm>
          <a:prstGeom prst="rect">
            <a:avLst/>
          </a:prstGeom>
          <a:noFill/>
          <a:ln w="0">
            <a:noFill/>
          </a:ln>
        </p:spPr>
        <p:txBody>
          <a:bodyPr lIns="90000" tIns="45000" rIns="90000" bIns="45000" anchor="t">
            <a:noAutofit/>
          </a:bodyPr>
          <a:lstStyle/>
          <a:p>
            <a:pPr marR="0" lvl="0" algn="l" defTabSz="914400" rtl="0" eaLnBrk="1" fontAlgn="auto" latinLnBrk="0" hangingPunct="1">
              <a:lnSpc>
                <a:spcPct val="100000"/>
              </a:lnSpc>
              <a:spcBef>
                <a:spcPts val="0"/>
              </a:spcBef>
              <a:spcAft>
                <a:spcPts val="0"/>
              </a:spcAft>
              <a:buClrTx/>
              <a:buSzTx/>
              <a:tabLst/>
              <a:defRPr/>
            </a:pPr>
            <a:r>
              <a:rPr kumimoji="0" lang="en-GB" b="1" i="0" u="none" strike="noStrike" kern="1200" cap="none" spc="-1" normalizeH="0" baseline="0" noProof="0" dirty="0">
                <a:ln>
                  <a:noFill/>
                </a:ln>
                <a:solidFill>
                  <a:prstClr val="white"/>
                </a:solidFill>
                <a:effectLst/>
                <a:uLnTx/>
                <a:uFillTx/>
                <a:latin typeface="Aptos" panose="020B0004020202020204" pitchFamily="34" charset="0"/>
              </a:rPr>
              <a:t>RTO’s: </a:t>
            </a:r>
            <a:r>
              <a:rPr kumimoji="0" lang="en-GB" i="0" u="none" strike="noStrike" kern="1200" cap="none" spc="-1" normalizeH="0" baseline="0" noProof="0" dirty="0">
                <a:ln>
                  <a:noFill/>
                </a:ln>
                <a:solidFill>
                  <a:prstClr val="white"/>
                </a:solidFill>
                <a:effectLst/>
                <a:uLnTx/>
                <a:uFillTx/>
                <a:latin typeface="Aptos" panose="020B0004020202020204" pitchFamily="34" charset="0"/>
              </a:rPr>
              <a:t>Chip JU pilot lines -&gt;prototyping up to small volume manufacturing for specific solutions</a:t>
            </a:r>
          </a:p>
          <a:p>
            <a:pPr marR="0" lvl="0" algn="l" defTabSz="914400" rtl="0" eaLnBrk="1" fontAlgn="auto" latinLnBrk="0" hangingPunct="1">
              <a:lnSpc>
                <a:spcPct val="100000"/>
              </a:lnSpc>
              <a:spcBef>
                <a:spcPts val="0"/>
              </a:spcBef>
              <a:spcAft>
                <a:spcPts val="0"/>
              </a:spcAft>
              <a:buClrTx/>
              <a:buSzTx/>
              <a:tabLst/>
              <a:defRPr/>
            </a:pPr>
            <a:r>
              <a:rPr lang="en-GB" b="1" spc="-1" dirty="0">
                <a:solidFill>
                  <a:prstClr val="white"/>
                </a:solidFill>
                <a:latin typeface="Aptos" panose="020B0004020202020204" pitchFamily="34" charset="0"/>
              </a:rPr>
              <a:t>Industry-LED Consortia</a:t>
            </a:r>
            <a:r>
              <a:rPr lang="en-GB" spc="-1" dirty="0">
                <a:solidFill>
                  <a:prstClr val="white"/>
                </a:solidFill>
                <a:latin typeface="Aptos" panose="020B0004020202020204" pitchFamily="34" charset="0"/>
              </a:rPr>
              <a:t>: lab to fab accelerators -&gt; accelerating tech transfer</a:t>
            </a:r>
          </a:p>
          <a:p>
            <a:pPr marR="0" lvl="0" algn="l" defTabSz="914400" rtl="0" eaLnBrk="1" fontAlgn="auto" latinLnBrk="0" hangingPunct="1">
              <a:lnSpc>
                <a:spcPct val="100000"/>
              </a:lnSpc>
              <a:spcBef>
                <a:spcPts val="0"/>
              </a:spcBef>
              <a:spcAft>
                <a:spcPts val="0"/>
              </a:spcAft>
              <a:buClrTx/>
              <a:buSzTx/>
              <a:tabLst/>
              <a:defRPr/>
            </a:pPr>
            <a:endParaRPr kumimoji="0" lang="en-GB" b="1" i="0" u="none" strike="noStrike" kern="1200" cap="none" spc="-1" normalizeH="0" baseline="0" noProof="0" dirty="0">
              <a:ln>
                <a:noFill/>
              </a:ln>
              <a:solidFill>
                <a:prstClr val="white"/>
              </a:solidFill>
              <a:effectLst/>
              <a:uLnTx/>
              <a:uFillTx/>
              <a:latin typeface="Aptos" panose="020B0004020202020204" pitchFamily="34" charset="0"/>
            </a:endParaRPr>
          </a:p>
          <a:p>
            <a:pPr>
              <a:defRPr/>
            </a:pPr>
            <a:r>
              <a:rPr lang="en-US" b="1" spc="-1" dirty="0">
                <a:solidFill>
                  <a:prstClr val="white"/>
                </a:solidFill>
                <a:latin typeface="Aptos" panose="020B0004020202020204" pitchFamily="34" charset="0"/>
              </a:rPr>
              <a:t>Collaboration opportunities between the </a:t>
            </a:r>
            <a:r>
              <a:rPr lang="en-US" b="1" spc="-1" dirty="0" err="1">
                <a:solidFill>
                  <a:prstClr val="white"/>
                </a:solidFill>
                <a:latin typeface="Aptos" panose="020B0004020202020204" pitchFamily="34" charset="0"/>
              </a:rPr>
              <a:t>organisations</a:t>
            </a:r>
            <a:r>
              <a:rPr lang="en-US" b="1" spc="-1" dirty="0">
                <a:solidFill>
                  <a:prstClr val="white"/>
                </a:solidFill>
                <a:latin typeface="Aptos" panose="020B0004020202020204" pitchFamily="34" charset="0"/>
              </a:rPr>
              <a:t>: </a:t>
            </a:r>
          </a:p>
          <a:p>
            <a:pPr marR="0" lvl="0" algn="l" defTabSz="914400" rtl="0" eaLnBrk="1" fontAlgn="auto" latinLnBrk="0" hangingPunct="1">
              <a:lnSpc>
                <a:spcPct val="100000"/>
              </a:lnSpc>
              <a:spcBef>
                <a:spcPts val="0"/>
              </a:spcBef>
              <a:spcAft>
                <a:spcPts val="0"/>
              </a:spcAft>
              <a:buClrTx/>
              <a:buSzTx/>
              <a:tabLst/>
              <a:defRPr/>
            </a:pPr>
            <a:endParaRPr kumimoji="0" lang="en-GB" b="1" i="0" u="none" strike="noStrike" kern="1200" cap="none" spc="-1" normalizeH="0" baseline="0" noProof="0" dirty="0">
              <a:ln>
                <a:noFill/>
              </a:ln>
              <a:solidFill>
                <a:prstClr val="white"/>
              </a:solidFill>
              <a:effectLs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b="1" i="0" u="none" strike="noStrike" kern="1200" cap="none" spc="-1" normalizeH="0" baseline="0" noProof="0" dirty="0">
                <a:ln>
                  <a:noFill/>
                </a:ln>
                <a:solidFill>
                  <a:prstClr val="white"/>
                </a:solidFill>
                <a:effectLst/>
                <a:uLnTx/>
                <a:uFillTx/>
                <a:latin typeface="Aptos" panose="020B0004020202020204" pitchFamily="34" charset="0"/>
              </a:rPr>
              <a:t>Content production: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b="1" spc="-1" dirty="0" err="1">
                <a:solidFill>
                  <a:prstClr val="white"/>
                </a:solidFill>
                <a:latin typeface="Aptos" panose="020B0004020202020204" pitchFamily="34" charset="0"/>
              </a:rPr>
              <a:t>EuroCDP</a:t>
            </a:r>
            <a:endParaRPr lang="en-GB" b="1" spc="-1" dirty="0">
              <a:solidFill>
                <a:prstClr val="white"/>
              </a:solidFill>
              <a:latin typeface="Aptos" panose="020B0004020202020204" pitchFamily="34" charset="0"/>
            </a:endParaRPr>
          </a:p>
          <a:p>
            <a:pPr marL="285750" lvl="0" indent="-285750">
              <a:buFont typeface="Wingdings" panose="05000000000000000000" pitchFamily="2" charset="2"/>
              <a:buChar char="Ø"/>
              <a:defRPr/>
            </a:pPr>
            <a:r>
              <a:rPr lang="en-US" b="1" spc="-1" dirty="0" err="1">
                <a:solidFill>
                  <a:prstClr val="white"/>
                </a:solidFill>
                <a:latin typeface="Aptos" panose="020B0004020202020204" pitchFamily="34" charset="0"/>
              </a:rPr>
              <a:t>aCCCess</a:t>
            </a:r>
            <a:r>
              <a:rPr lang="en-US" b="1" spc="-1" dirty="0">
                <a:solidFill>
                  <a:prstClr val="white"/>
                </a:solidFill>
                <a:latin typeface="Aptos" panose="020B0004020202020204" pitchFamily="34" charset="0"/>
              </a:rPr>
              <a:t>:</a:t>
            </a:r>
          </a:p>
          <a:p>
            <a:pPr marL="914400" lvl="1" indent="-457200">
              <a:buFont typeface="Arial" panose="020B0604020202020204" pitchFamily="34" charset="0"/>
              <a:buChar char="•"/>
              <a:defRPr/>
            </a:pPr>
            <a:r>
              <a:rPr lang="en-US" spc="-1" dirty="0">
                <a:solidFill>
                  <a:prstClr val="white"/>
                </a:solidFill>
                <a:latin typeface="Aptos" panose="020B0004020202020204" pitchFamily="34" charset="0"/>
              </a:rPr>
              <a:t>Connecting CCCs, Pilot Lines and Design Platform, </a:t>
            </a:r>
            <a:r>
              <a:rPr lang="en-US" spc="-1" dirty="0" err="1">
                <a:solidFill>
                  <a:prstClr val="white"/>
                </a:solidFill>
                <a:latin typeface="Aptos" panose="020B0004020202020204" pitchFamily="34" charset="0"/>
              </a:rPr>
              <a:t>aCCCess</a:t>
            </a:r>
            <a:r>
              <a:rPr lang="en-US" spc="-1" dirty="0">
                <a:solidFill>
                  <a:prstClr val="white"/>
                </a:solidFill>
                <a:latin typeface="Aptos" panose="020B0004020202020204" pitchFamily="34" charset="0"/>
              </a:rPr>
              <a:t> builds the network to integrate regional competence </a:t>
            </a:r>
            <a:r>
              <a:rPr lang="en-US" spc="-1" dirty="0" err="1">
                <a:solidFill>
                  <a:prstClr val="white"/>
                </a:solidFill>
                <a:latin typeface="Aptos" panose="020B0004020202020204" pitchFamily="34" charset="0"/>
              </a:rPr>
              <a:t>centres</a:t>
            </a:r>
            <a:r>
              <a:rPr lang="en-US" spc="-1" dirty="0">
                <a:solidFill>
                  <a:prstClr val="white"/>
                </a:solidFill>
                <a:latin typeface="Aptos" panose="020B0004020202020204" pitchFamily="34" charset="0"/>
              </a:rPr>
              <a:t> with pilot lines and shared EDA design infrastructure</a:t>
            </a:r>
          </a:p>
          <a:p>
            <a:pPr marL="914400" lvl="1" indent="-457200">
              <a:buFont typeface="Arial" panose="020B0604020202020204" pitchFamily="34" charset="0"/>
              <a:buChar char="•"/>
              <a:defRPr/>
            </a:pPr>
            <a:r>
              <a:rPr lang="en-US" spc="-1" dirty="0">
                <a:solidFill>
                  <a:prstClr val="white"/>
                </a:solidFill>
                <a:latin typeface="Aptos" panose="020B0004020202020204" pitchFamily="34" charset="0"/>
              </a:rPr>
              <a:t>Facilitating SME/start-up access</a:t>
            </a:r>
          </a:p>
          <a:p>
            <a:pPr marL="285750" lvl="0" indent="-285750">
              <a:buFont typeface="Wingdings" panose="05000000000000000000" pitchFamily="2" charset="2"/>
              <a:buChar char="Ø"/>
              <a:defRPr/>
            </a:pPr>
            <a:r>
              <a:rPr lang="en-GB" b="1" spc="-1" dirty="0">
                <a:solidFill>
                  <a:prstClr val="white"/>
                </a:solidFill>
                <a:latin typeface="Aptos" panose="020B0004020202020204" pitchFamily="34" charset="0"/>
              </a:rPr>
              <a:t>FAMES Pilot Line :</a:t>
            </a:r>
          </a:p>
          <a:p>
            <a:pPr marL="742950" lvl="1" indent="-285750">
              <a:buFont typeface="Arial" panose="020B0604020202020204" pitchFamily="34" charset="0"/>
              <a:buChar char="•"/>
              <a:defRPr/>
            </a:pPr>
            <a:r>
              <a:rPr lang="en-US" spc="-1" dirty="0">
                <a:solidFill>
                  <a:prstClr val="white"/>
                </a:solidFill>
                <a:latin typeface="Aptos" panose="020B0004020202020204" pitchFamily="34" charset="0"/>
              </a:rPr>
              <a:t>Showcase progress on technologies and pilot line roll-out, launch FAMES Academy training</a:t>
            </a:r>
          </a:p>
          <a:p>
            <a:pPr marR="0" lvl="0" algn="l" defTabSz="914400" rtl="0" eaLnBrk="1" fontAlgn="auto" latinLnBrk="0" hangingPunct="1">
              <a:lnSpc>
                <a:spcPct val="100000"/>
              </a:lnSpc>
              <a:spcBef>
                <a:spcPts val="0"/>
              </a:spcBef>
              <a:spcAft>
                <a:spcPts val="0"/>
              </a:spcAft>
              <a:buClrTx/>
              <a:buSzTx/>
              <a:tabLst/>
              <a:defRPr/>
            </a:pPr>
            <a:endParaRPr lang="en-US" spc="-1" dirty="0">
              <a:solidFill>
                <a:prstClr val="white"/>
              </a:solidFill>
              <a:latin typeface="Aptos" panose="020B00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pc="-1" dirty="0">
                <a:solidFill>
                  <a:prstClr val="white"/>
                </a:solidFill>
                <a:latin typeface="Aptos" panose="020B0004020202020204" pitchFamily="34" charset="0"/>
              </a:rPr>
              <a:t>Pilot lines must become attractive to industry to use them as R&amp;D infrastructure, should not compete with existing structures and business models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pc="-1" dirty="0">
              <a:solidFill>
                <a:prstClr val="white"/>
              </a:solidFill>
              <a:latin typeface="Aptos" panose="020B00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pc="-1" dirty="0">
                <a:solidFill>
                  <a:prstClr val="white"/>
                </a:solidFill>
                <a:latin typeface="Aptos" panose="020B0004020202020204" pitchFamily="34" charset="0"/>
              </a:rPr>
              <a:t>Question and requests to be gathered already now! (trainings on IP by externals, lab to fab call to involve companies (VTT), PDK design experience, questions from business dev. and CC, without tech background)</a:t>
            </a:r>
          </a:p>
        </p:txBody>
      </p:sp>
    </p:spTree>
    <p:extLst>
      <p:ext uri="{BB962C8B-B14F-4D97-AF65-F5344CB8AC3E}">
        <p14:creationId xmlns:p14="http://schemas.microsoft.com/office/powerpoint/2010/main" val="343264122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XEUROPE_Nov 2024_VH_AH" id="{D34B805F-F4C9-3742-8E55-31D6B1DC475D}" vid="{284CB593-1392-6B43-A818-A67965EFEE50}"/>
    </a:ext>
  </a:extLst>
</a:theme>
</file>

<file path=docProps/app.xml><?xml version="1.0" encoding="utf-8"?>
<Properties xmlns="http://schemas.openxmlformats.org/officeDocument/2006/extended-properties" xmlns:vt="http://schemas.openxmlformats.org/officeDocument/2006/docPropsVTypes">
  <TotalTime>241</TotalTime>
  <Words>273</Words>
  <Application>Microsoft Office PowerPoint</Application>
  <PresentationFormat>Widescreen</PresentationFormat>
  <Paragraphs>32</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Calibri</vt:lpstr>
      <vt:lpstr>Calibri Light</vt:lpstr>
      <vt:lpstr>Eurostile</vt:lpstr>
      <vt:lpstr>Wingdings</vt:lpstr>
      <vt:lpstr>1_Office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Boitsova, Alona</dc:creator>
  <cp:lastModifiedBy>Boitsova, Alona</cp:lastModifiedBy>
  <cp:revision>2</cp:revision>
  <dcterms:created xsi:type="dcterms:W3CDTF">2025-12-18T12:41:27Z</dcterms:created>
  <dcterms:modified xsi:type="dcterms:W3CDTF">2025-12-18T16:43:14Z</dcterms:modified>
</cp:coreProperties>
</file>