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2557" autoAdjust="0"/>
  </p:normalViewPr>
  <p:slideViewPr>
    <p:cSldViewPr snapToGrid="0">
      <p:cViewPr varScale="1">
        <p:scale>
          <a:sx n="115" d="100"/>
          <a:sy n="115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901A-2117-4020-B913-559E9EF46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A6F27-2CA0-481D-AE33-5DF2C8A6E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B2B20-EAAE-45AF-AF06-ED00FDD5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B7D10-3A24-430C-B27E-59E77DA5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51264-9B25-44CC-82E3-4BC4B494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4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492A-5EB7-4D72-B586-D3212F96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74BFC-CBAF-4D04-8C30-DEACB799C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74E2D-7B79-42FB-9695-22EBB040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5A821-E1EA-43E0-B8DC-0559F3C1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8CC1-DC98-44F7-8197-932AE06C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0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13E636-1C4C-4552-9CE2-C219CD518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518F3-E937-4C48-848C-C0D35336C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9659-0375-4536-85EF-89E85B9F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4F366-A1AB-4297-96FE-7C69ECB6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37A8-B27B-4D8B-ACF4-AC9D5E5E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6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EFDA-9DDC-4EE1-A9F4-CBA3D0B5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8A07-00C4-456E-9C8B-11A1219D0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90A6-1791-411D-931B-5247FB36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8C7BA-8140-4426-AAE4-72CBC826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86D6-3173-4E9A-A0FF-97CDB457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9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0676-2450-49B5-9BAF-5F937C41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2E83C-CC9A-43B7-B134-16391BA4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CEAE8-92BE-4935-AEAB-A64C672F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8430A-17F8-48E6-9D86-E24ACBA6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0DBDA-B36A-4E12-8A76-78CDC277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5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3668-5563-432D-9EB5-C830DC72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88BA-9F56-4DE5-9265-0A22C4382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F34B5-9D69-4FE1-8E28-2CC2B8C64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46160-6F93-432C-B53B-A9642DBE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EEE5C-D101-4527-9518-FE42BF73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3E02D-0972-4B85-8F20-B095397A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3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6F4A-51CB-4376-8223-10F41B4E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DEC6B-C3C1-4F06-8FA4-049B207D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AD8AC-315A-49B0-AE25-431FC7E37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2A7BC-51A4-4E04-BB3D-CE862F92B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C8D67-8C45-4894-ACF6-43539DEE1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7F6F0D-53AA-4135-976D-C4C5BB27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72103-88C6-4BB5-A96B-52C2F41E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19A27-AF5F-4CC0-8C28-15F3BAB7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55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5C7E-94F5-440A-AC55-84D23523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69391-C6F8-41FB-B551-C0F7B333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7C414-4E07-427F-90CF-F309E00A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C367E-74D1-43F6-8053-4624D06D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68C78-FFF0-4ED5-83A6-CC42C11A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D6645-DD5A-4783-B464-B71A5160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CCD97-4A4D-418F-BDE6-5EE35510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7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F667-3B91-444A-91D0-D86AC8FD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F6371-91A2-44BE-86C5-9395D108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C45D9-8B85-4899-9F55-3A87B46E4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EDF22-C3D6-4E3C-9F6C-F438CB5E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AD255-B42B-492C-A229-639E7C56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D7739-5D44-4955-BAF7-53E873B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6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609A-F0ED-444A-A65D-9D71AF93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C20DA-2CB4-4733-AF96-9F4B779FB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E6BC8-912A-4346-9357-D7C219276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CFDB8-77FD-475D-874F-D410A0A3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4DC95-8CDA-4F0D-97B3-8A3361C8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A0D21-7D8F-4920-A711-CBFCCFF7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71FC0-4C6C-42CA-9392-B4F2611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689AD-769E-4C99-BEC7-21F6A59D2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23EBE-06C1-44C5-B76D-25BEA9113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8515-6890-4CF3-A6BF-3D3E06640CF9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8838E-41BA-4252-9D38-537457545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682-8F22-4E55-BFE8-DCAE70E66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9E36-E79B-4AB7-9BED-E239D62F4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079E8D8-2A5C-421C-A664-617E1D352FE6}"/>
              </a:ext>
            </a:extLst>
          </p:cNvPr>
          <p:cNvSpPr/>
          <p:nvPr/>
        </p:nvSpPr>
        <p:spPr>
          <a:xfrm>
            <a:off x="2395959" y="1"/>
            <a:ext cx="7176304" cy="6858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9232F-E5BA-4BB7-AD78-5951656B150B}"/>
              </a:ext>
            </a:extLst>
          </p:cNvPr>
          <p:cNvSpPr txBox="1"/>
          <p:nvPr/>
        </p:nvSpPr>
        <p:spPr>
          <a:xfrm flipH="1">
            <a:off x="4454178" y="246886"/>
            <a:ext cx="305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WP1-2 Generation of Massive </a:t>
            </a:r>
          </a:p>
          <a:p>
            <a:pPr algn="ctr"/>
            <a:r>
              <a:rPr lang="en-US" b="1" dirty="0"/>
              <a:t>Quantum States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E6E89-57DD-4AF6-975E-56999D621622}"/>
              </a:ext>
            </a:extLst>
          </p:cNvPr>
          <p:cNvSpPr txBox="1"/>
          <p:nvPr/>
        </p:nvSpPr>
        <p:spPr>
          <a:xfrm rot="3321599" flipH="1">
            <a:off x="2198958" y="4688430"/>
            <a:ext cx="305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WP5-6 High Harmonics Generation  In Strongly Correlated Materials</a:t>
            </a:r>
            <a:endParaRPr lang="en-GB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E51674-25DC-4BE2-92A0-AB31EA423C40}"/>
              </a:ext>
            </a:extLst>
          </p:cNvPr>
          <p:cNvGrpSpPr/>
          <p:nvPr/>
        </p:nvGrpSpPr>
        <p:grpSpPr>
          <a:xfrm>
            <a:off x="3601567" y="1118816"/>
            <a:ext cx="5196471" cy="5135997"/>
            <a:chOff x="3752403" y="990148"/>
            <a:chExt cx="5196471" cy="5135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739D04-D7D4-419F-991B-A51EB41BBFAD}"/>
                </a:ext>
              </a:extLst>
            </p:cNvPr>
            <p:cNvSpPr txBox="1"/>
            <p:nvPr/>
          </p:nvSpPr>
          <p:spPr>
            <a:xfrm rot="6986376" flipH="1">
              <a:off x="7095776" y="4273047"/>
              <a:ext cx="3059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WP3-4 Light Induced Topology</a:t>
              </a:r>
            </a:p>
            <a:p>
              <a:pPr algn="ctr"/>
              <a:r>
                <a:rPr lang="en-US" b="1" dirty="0"/>
                <a:t>In 2D Materials</a:t>
              </a: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D01BEB2-6098-41A1-8E01-533B2AAA2DEE}"/>
                </a:ext>
              </a:extLst>
            </p:cNvPr>
            <p:cNvSpPr/>
            <p:nvPr/>
          </p:nvSpPr>
          <p:spPr>
            <a:xfrm>
              <a:off x="3752403" y="990148"/>
              <a:ext cx="4872943" cy="4666450"/>
            </a:xfrm>
            <a:prstGeom prst="flowChart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FB5AFF-4CFF-466C-BFBB-DC4E3F2B41A4}"/>
                </a:ext>
              </a:extLst>
            </p:cNvPr>
            <p:cNvSpPr txBox="1"/>
            <p:nvPr/>
          </p:nvSpPr>
          <p:spPr>
            <a:xfrm rot="19458926" flipH="1">
              <a:off x="4161289" y="1430228"/>
              <a:ext cx="1697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Quantum Atto-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Spectroscopy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F07B0B-F0E3-4498-BC9F-FC20BD9D592C}"/>
                </a:ext>
              </a:extLst>
            </p:cNvPr>
            <p:cNvSpPr txBox="1"/>
            <p:nvPr/>
          </p:nvSpPr>
          <p:spPr>
            <a:xfrm flipH="1">
              <a:off x="5156608" y="1052234"/>
              <a:ext cx="226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Quantum Nonlinear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 Optics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1D0C34-9FCD-42B4-8B37-4E84FCB7BD37}"/>
                </a:ext>
              </a:extLst>
            </p:cNvPr>
            <p:cNvSpPr txBox="1"/>
            <p:nvPr/>
          </p:nvSpPr>
          <p:spPr>
            <a:xfrm rot="16882588" flipH="1">
              <a:off x="3094634" y="2795646"/>
              <a:ext cx="22971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Quantum Sensing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sz="1400" b="1" dirty="0">
                  <a:solidFill>
                    <a:srgbClr val="0070C0"/>
                  </a:solidFill>
                </a:rPr>
                <a:t>of Light-induced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sz="1400" b="1" dirty="0" smtClean="0">
                  <a:solidFill>
                    <a:srgbClr val="0070C0"/>
                  </a:solidFill>
                </a:rPr>
                <a:t>Topology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2A9772-BE5D-4B83-83E4-0B4136C1CC17}"/>
                </a:ext>
              </a:extLst>
            </p:cNvPr>
            <p:cNvSpPr txBox="1"/>
            <p:nvPr/>
          </p:nvSpPr>
          <p:spPr>
            <a:xfrm rot="12904913" flipH="1">
              <a:off x="3886300" y="4289701"/>
              <a:ext cx="20545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GB" sz="1400" b="1" i="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</a:rPr>
                <a:t>armonic </a:t>
              </a:r>
              <a:r>
                <a:rPr lang="en-GB" sz="1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G</a:t>
              </a:r>
              <a:r>
                <a:rPr lang="en-GB" sz="1400" b="1" i="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</a:rPr>
                <a:t>eneration in quantum-light driven 2D systems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1155B4-A52C-4440-BCE7-A6F5ABC15B5E}"/>
                </a:ext>
              </a:extLst>
            </p:cNvPr>
            <p:cNvSpPr txBox="1"/>
            <p:nvPr/>
          </p:nvSpPr>
          <p:spPr>
            <a:xfrm rot="2372677" flipH="1">
              <a:off x="6246533" y="1460714"/>
              <a:ext cx="2498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Quantum 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Metrology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9C0012-49B8-4623-98FA-F1D90AC12BE0}"/>
                </a:ext>
              </a:extLst>
            </p:cNvPr>
            <p:cNvSpPr txBox="1"/>
            <p:nvPr/>
          </p:nvSpPr>
          <p:spPr>
            <a:xfrm rot="4708237" flipH="1">
              <a:off x="7236511" y="2410711"/>
              <a:ext cx="16576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Robust HHG</a:t>
              </a:r>
            </a:p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 fingerprints of quantum phases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C1632C-9BF3-4DA3-87B6-6D0E50E62194}"/>
                </a:ext>
              </a:extLst>
            </p:cNvPr>
            <p:cNvSpPr txBox="1"/>
            <p:nvPr/>
          </p:nvSpPr>
          <p:spPr>
            <a:xfrm rot="7293743" flipH="1">
              <a:off x="6890887" y="3923363"/>
              <a:ext cx="226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Generation of BSV and </a:t>
              </a:r>
            </a:p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BSV driven 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harmonics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044562-EC02-4F95-B5ED-4AF0AF59E54A}"/>
                </a:ext>
              </a:extLst>
            </p:cNvPr>
            <p:cNvSpPr txBox="1"/>
            <p:nvPr/>
          </p:nvSpPr>
          <p:spPr>
            <a:xfrm flipH="1">
              <a:off x="5458817" y="4910488"/>
              <a:ext cx="226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0" dirty="0">
                  <a:solidFill>
                    <a:srgbClr val="00B050"/>
                  </a:solidFill>
                  <a:effectLst/>
                  <a:latin typeface="WordVisi_MSFontService"/>
                </a:rPr>
                <a:t>HHG spectroscopy and control of CDW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59" y="1962696"/>
            <a:ext cx="1862643" cy="277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8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65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WordVisi_MSFontService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Maciej Lewenstein</dc:creator>
  <cp:lastModifiedBy>loc_mivanov</cp:lastModifiedBy>
  <cp:revision>11</cp:revision>
  <dcterms:created xsi:type="dcterms:W3CDTF">2026-05-06T12:19:48Z</dcterms:created>
  <dcterms:modified xsi:type="dcterms:W3CDTF">2026-05-06T16:28:49Z</dcterms:modified>
</cp:coreProperties>
</file>